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79" r:id="rId3"/>
    <p:sldId id="296" r:id="rId4"/>
    <p:sldId id="290" r:id="rId5"/>
    <p:sldId id="306" r:id="rId6"/>
    <p:sldId id="286" r:id="rId7"/>
    <p:sldId id="288" r:id="rId8"/>
    <p:sldId id="330" r:id="rId9"/>
    <p:sldId id="298" r:id="rId10"/>
    <p:sldId id="317" r:id="rId11"/>
    <p:sldId id="293" r:id="rId12"/>
    <p:sldId id="294" r:id="rId13"/>
    <p:sldId id="264" r:id="rId14"/>
    <p:sldId id="308" r:id="rId15"/>
    <p:sldId id="292" r:id="rId16"/>
    <p:sldId id="307" r:id="rId17"/>
    <p:sldId id="309" r:id="rId18"/>
    <p:sldId id="310" r:id="rId19"/>
    <p:sldId id="284" r:id="rId20"/>
    <p:sldId id="299" r:id="rId21"/>
    <p:sldId id="328" r:id="rId22"/>
    <p:sldId id="300" r:id="rId23"/>
    <p:sldId id="311" r:id="rId24"/>
    <p:sldId id="301" r:id="rId25"/>
    <p:sldId id="302" r:id="rId26"/>
    <p:sldId id="303" r:id="rId27"/>
    <p:sldId id="304" r:id="rId28"/>
    <p:sldId id="318" r:id="rId29"/>
    <p:sldId id="329" r:id="rId30"/>
    <p:sldId id="305" r:id="rId31"/>
    <p:sldId id="313" r:id="rId32"/>
    <p:sldId id="315" r:id="rId33"/>
    <p:sldId id="316" r:id="rId34"/>
    <p:sldId id="332" r:id="rId35"/>
    <p:sldId id="319" r:id="rId36"/>
    <p:sldId id="312" r:id="rId37"/>
    <p:sldId id="331" r:id="rId38"/>
    <p:sldId id="267" r:id="rId39"/>
    <p:sldId id="321" r:id="rId40"/>
    <p:sldId id="268" r:id="rId41"/>
  </p:sldIdLst>
  <p:sldSz cx="9144000" cy="5143500" type="screen16x9"/>
  <p:notesSz cx="6858000" cy="9144000"/>
  <p:embeddedFontLst>
    <p:embeddedFont>
      <p:font typeface="Avenir Next LT Pro"/>
      <p:regular r:id="rId43"/>
      <p:bold r:id="rId44"/>
      <p:italic r:id="rId45"/>
      <p:boldItalic r:id="rId46"/>
    </p:embeddedFont>
    <p:embeddedFont>
      <p:font typeface="Helvetica" pitchFamily="2" charset="0"/>
      <p:regular r:id="rId47"/>
      <p:bold r:id="rId48"/>
      <p:italic r:id="rId49"/>
      <p:boldItalic r:id="rId50"/>
    </p:embeddedFont>
    <p:embeddedFont>
      <p:font typeface="Lato" panose="020F0502020204030203" pitchFamily="34" charset="0"/>
      <p:regular r:id="rId51"/>
      <p:bold r:id="rId52"/>
      <p:italic r:id="rId53"/>
      <p:boldItalic r:id="rId54"/>
    </p:embeddedFont>
    <p:embeddedFont>
      <p:font typeface="Montserrat" pitchFamily="2" charset="77"/>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Ubuntu" panose="020B0504030602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02B6B6-E5CD-6E4B-9084-6797DB6F6909}" v="2762" dt="2024-02-12T08:04:01.113"/>
    <p1510:client id="{ACCAE21E-B430-95D5-BA5E-8D1BD1C39B8A}" v="10" dt="2024-02-12T09:57:25.666"/>
    <p1510:client id="{B3214F85-6AFD-A362-91BB-39119FF020CC}" v="328" dt="2024-02-12T06:08:05.290"/>
  </p1510:revLst>
</p1510:revInfo>
</file>

<file path=ppt/tableStyles.xml><?xml version="1.0" encoding="utf-8"?>
<a:tblStyleLst xmlns:a="http://schemas.openxmlformats.org/drawingml/2006/main" def="{F9B997CF-C9AB-4355-8D87-207F5AD9E8E9}">
  <a:tblStyle styleId="{F9B997CF-C9AB-4355-8D87-207F5AD9E8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161" d="100"/>
          <a:sy n="161" d="100"/>
        </p:scale>
        <p:origin x="480"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133BA7-14EA-1A46-830A-31246E8FBE49}"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GB"/>
        </a:p>
      </dgm:t>
    </dgm:pt>
    <dgm:pt modelId="{068BD9F5-433B-1547-97A8-0CE320C42964}">
      <dgm:prSet phldrT="[Text]"/>
      <dgm:spPr>
        <a:noFill/>
        <a:ln>
          <a:solidFill>
            <a:schemeClr val="bg2"/>
          </a:solidFill>
        </a:ln>
      </dgm:spPr>
      <dgm:t>
        <a:bodyPr/>
        <a:lstStyle/>
        <a:p>
          <a:r>
            <a:rPr lang="en-GB" b="1">
              <a:latin typeface="Montserrat" pitchFamily="2" charset="77"/>
            </a:rPr>
            <a:t>Spatial Regression Modeling</a:t>
          </a:r>
        </a:p>
      </dgm:t>
    </dgm:pt>
    <dgm:pt modelId="{5B77FDF7-2036-3D42-8766-5EA038821F77}" type="parTrans" cxnId="{D41AD9A9-CBF8-A14D-94BC-1D95E5EE3682}">
      <dgm:prSet/>
      <dgm:spPr/>
      <dgm:t>
        <a:bodyPr/>
        <a:lstStyle/>
        <a:p>
          <a:endParaRPr lang="en-GB"/>
        </a:p>
      </dgm:t>
    </dgm:pt>
    <dgm:pt modelId="{3D661FF0-7DFD-794E-AE7F-26288BAB0A19}" type="sibTrans" cxnId="{D41AD9A9-CBF8-A14D-94BC-1D95E5EE3682}">
      <dgm:prSet/>
      <dgm:spPr/>
      <dgm:t>
        <a:bodyPr/>
        <a:lstStyle/>
        <a:p>
          <a:endParaRPr lang="en-GB"/>
        </a:p>
      </dgm:t>
    </dgm:pt>
    <dgm:pt modelId="{901D1E01-5FCB-E14F-8BD7-CEDB91118F33}">
      <dgm:prSet phldrT="[Text]"/>
      <dgm:spPr>
        <a:noFill/>
        <a:ln>
          <a:solidFill>
            <a:schemeClr val="bg2"/>
          </a:solidFill>
        </a:ln>
      </dgm:spPr>
      <dgm:t>
        <a:bodyPr/>
        <a:lstStyle/>
        <a:p>
          <a:r>
            <a:rPr lang="en-GB" b="1">
              <a:latin typeface="Montserrat" pitchFamily="2" charset="77"/>
            </a:rPr>
            <a:t>Frequentist</a:t>
          </a:r>
        </a:p>
      </dgm:t>
    </dgm:pt>
    <dgm:pt modelId="{2EAC7CED-D7A3-7B44-AE49-4E1485A99CD1}" type="parTrans" cxnId="{9DCE29CC-F0C1-E14C-BEDC-9D23733B1A22}">
      <dgm:prSet/>
      <dgm:spPr/>
      <dgm:t>
        <a:bodyPr/>
        <a:lstStyle/>
        <a:p>
          <a:endParaRPr lang="en-GB"/>
        </a:p>
      </dgm:t>
    </dgm:pt>
    <dgm:pt modelId="{10C2AE28-EE15-B746-8EA6-876819289C83}" type="sibTrans" cxnId="{9DCE29CC-F0C1-E14C-BEDC-9D23733B1A22}">
      <dgm:prSet/>
      <dgm:spPr/>
      <dgm:t>
        <a:bodyPr/>
        <a:lstStyle/>
        <a:p>
          <a:endParaRPr lang="en-GB"/>
        </a:p>
      </dgm:t>
    </dgm:pt>
    <dgm:pt modelId="{2DA59090-FEDE-2840-B24E-FED342C96A21}">
      <dgm:prSet phldrT="[Text]"/>
      <dgm:spPr>
        <a:noFill/>
        <a:ln>
          <a:solidFill>
            <a:schemeClr val="bg2"/>
          </a:solidFill>
        </a:ln>
      </dgm:spPr>
      <dgm:t>
        <a:bodyPr/>
        <a:lstStyle/>
        <a:p>
          <a:r>
            <a:rPr lang="en-GB" b="1">
              <a:latin typeface="Montserrat" pitchFamily="2" charset="77"/>
            </a:rPr>
            <a:t>Bayesian</a:t>
          </a:r>
        </a:p>
      </dgm:t>
    </dgm:pt>
    <dgm:pt modelId="{F3D611C7-BD4F-7244-8CA5-E804B42F9820}" type="parTrans" cxnId="{E7CF8AA6-7735-8F44-A6E7-3F33813DE1DF}">
      <dgm:prSet/>
      <dgm:spPr/>
      <dgm:t>
        <a:bodyPr/>
        <a:lstStyle/>
        <a:p>
          <a:endParaRPr lang="en-GB"/>
        </a:p>
      </dgm:t>
    </dgm:pt>
    <dgm:pt modelId="{4B94DE31-0230-E845-894A-F64E4D580654}" type="sibTrans" cxnId="{E7CF8AA6-7735-8F44-A6E7-3F33813DE1DF}">
      <dgm:prSet/>
      <dgm:spPr/>
      <dgm:t>
        <a:bodyPr/>
        <a:lstStyle/>
        <a:p>
          <a:endParaRPr lang="en-GB"/>
        </a:p>
      </dgm:t>
    </dgm:pt>
    <dgm:pt modelId="{92279D81-FA17-D649-AE6C-1BAFF99192F8}">
      <dgm:prSet phldrT="[Text]"/>
      <dgm:spPr>
        <a:noFill/>
        <a:ln>
          <a:solidFill>
            <a:schemeClr val="bg2"/>
          </a:solidFill>
        </a:ln>
      </dgm:spPr>
      <dgm:t>
        <a:bodyPr/>
        <a:lstStyle/>
        <a:p>
          <a:r>
            <a:rPr lang="en-GB"/>
            <a:t>Spatial Error Model (SEM)</a:t>
          </a:r>
        </a:p>
      </dgm:t>
    </dgm:pt>
    <dgm:pt modelId="{2037B891-5B6C-9E40-A849-AF25998B046E}" type="parTrans" cxnId="{E3D553B4-850B-EC43-855E-0F5EB6B5C93F}">
      <dgm:prSet/>
      <dgm:spPr/>
      <dgm:t>
        <a:bodyPr/>
        <a:lstStyle/>
        <a:p>
          <a:endParaRPr lang="en-GB"/>
        </a:p>
      </dgm:t>
    </dgm:pt>
    <dgm:pt modelId="{6F684319-202E-7048-A8FC-2BBF974112FF}" type="sibTrans" cxnId="{E3D553B4-850B-EC43-855E-0F5EB6B5C93F}">
      <dgm:prSet/>
      <dgm:spPr/>
      <dgm:t>
        <a:bodyPr/>
        <a:lstStyle/>
        <a:p>
          <a:endParaRPr lang="en-GB"/>
        </a:p>
      </dgm:t>
    </dgm:pt>
    <dgm:pt modelId="{6D136627-36F5-6F4D-B086-3CD6D51C505D}">
      <dgm:prSet phldrT="[Text]"/>
      <dgm:spPr>
        <a:noFill/>
        <a:ln>
          <a:solidFill>
            <a:schemeClr val="bg2"/>
          </a:solidFill>
        </a:ln>
      </dgm:spPr>
      <dgm:t>
        <a:bodyPr/>
        <a:lstStyle/>
        <a:p>
          <a:r>
            <a:rPr lang="en-GB"/>
            <a:t>Spatial Lag Model (SLX)</a:t>
          </a:r>
        </a:p>
      </dgm:t>
    </dgm:pt>
    <dgm:pt modelId="{827DFECC-C962-0240-B399-2B04ADACCCA1}" type="parTrans" cxnId="{10BE17AD-5402-A44A-B2C7-7F91BBF8CC72}">
      <dgm:prSet/>
      <dgm:spPr/>
      <dgm:t>
        <a:bodyPr/>
        <a:lstStyle/>
        <a:p>
          <a:endParaRPr lang="en-GB"/>
        </a:p>
      </dgm:t>
    </dgm:pt>
    <dgm:pt modelId="{410BBD68-5050-5943-ACD6-DA4DF9897927}" type="sibTrans" cxnId="{10BE17AD-5402-A44A-B2C7-7F91BBF8CC72}">
      <dgm:prSet/>
      <dgm:spPr/>
      <dgm:t>
        <a:bodyPr/>
        <a:lstStyle/>
        <a:p>
          <a:endParaRPr lang="en-GB"/>
        </a:p>
      </dgm:t>
    </dgm:pt>
    <dgm:pt modelId="{9C45DD2B-2305-C548-8055-0A24D5EB282F}">
      <dgm:prSet phldrT="[Text]"/>
      <dgm:spPr>
        <a:noFill/>
        <a:ln>
          <a:solidFill>
            <a:schemeClr val="bg2"/>
          </a:solidFill>
        </a:ln>
      </dgm:spPr>
      <dgm:t>
        <a:bodyPr/>
        <a:lstStyle/>
        <a:p>
          <a:r>
            <a:rPr lang="en-GB"/>
            <a:t>Spatial Durbin Error Model (SDEM)</a:t>
          </a:r>
        </a:p>
      </dgm:t>
    </dgm:pt>
    <dgm:pt modelId="{D2C20489-08D1-0E43-980B-CB35228369E0}" type="parTrans" cxnId="{BB11E73B-BCCA-794D-B4AD-4263335D25F8}">
      <dgm:prSet/>
      <dgm:spPr/>
      <dgm:t>
        <a:bodyPr/>
        <a:lstStyle/>
        <a:p>
          <a:endParaRPr lang="en-GB"/>
        </a:p>
      </dgm:t>
    </dgm:pt>
    <dgm:pt modelId="{FB61A108-3BCB-9041-92FE-98DD9FDC459B}" type="sibTrans" cxnId="{BB11E73B-BCCA-794D-B4AD-4263335D25F8}">
      <dgm:prSet/>
      <dgm:spPr/>
      <dgm:t>
        <a:bodyPr/>
        <a:lstStyle/>
        <a:p>
          <a:endParaRPr lang="en-GB"/>
        </a:p>
      </dgm:t>
    </dgm:pt>
    <dgm:pt modelId="{58D09431-C51C-B649-9108-47B7C1051E2F}">
      <dgm:prSet phldrT="[Text]"/>
      <dgm:spPr>
        <a:noFill/>
        <a:ln>
          <a:solidFill>
            <a:schemeClr val="bg2"/>
          </a:solidFill>
        </a:ln>
      </dgm:spPr>
      <dgm:t>
        <a:bodyPr/>
        <a:lstStyle/>
        <a:p>
          <a:r>
            <a:rPr lang="en-GB"/>
            <a:t>Ordinary Least Squares</a:t>
          </a:r>
        </a:p>
      </dgm:t>
    </dgm:pt>
    <dgm:pt modelId="{E21A3FC3-96A4-754F-815B-965516A37CCC}" type="parTrans" cxnId="{EBABF701-2FCF-4944-9BD3-83A864EBD288}">
      <dgm:prSet/>
      <dgm:spPr/>
      <dgm:t>
        <a:bodyPr/>
        <a:lstStyle/>
        <a:p>
          <a:endParaRPr lang="en-GB"/>
        </a:p>
      </dgm:t>
    </dgm:pt>
    <dgm:pt modelId="{E4C5F281-5EBF-E444-8729-817BAF4EB234}" type="sibTrans" cxnId="{EBABF701-2FCF-4944-9BD3-83A864EBD288}">
      <dgm:prSet/>
      <dgm:spPr/>
      <dgm:t>
        <a:bodyPr/>
        <a:lstStyle/>
        <a:p>
          <a:endParaRPr lang="en-GB"/>
        </a:p>
      </dgm:t>
    </dgm:pt>
    <dgm:pt modelId="{8504F681-1254-E746-B758-6853ABE5AFBC}">
      <dgm:prSet phldrT="[Text]"/>
      <dgm:spPr>
        <a:noFill/>
        <a:ln>
          <a:solidFill>
            <a:schemeClr val="bg2"/>
          </a:solidFill>
        </a:ln>
      </dgm:spPr>
      <dgm:t>
        <a:bodyPr/>
        <a:lstStyle/>
        <a:p>
          <a:r>
            <a:rPr lang="en-GB" b="0">
              <a:latin typeface="+mj-lt"/>
            </a:rPr>
            <a:t>Basic Model</a:t>
          </a:r>
        </a:p>
      </dgm:t>
    </dgm:pt>
    <dgm:pt modelId="{2698D6E9-5896-2048-8650-093B0A850EF0}" type="parTrans" cxnId="{0B64F4E5-1925-6D41-940B-172115447BD7}">
      <dgm:prSet/>
      <dgm:spPr/>
      <dgm:t>
        <a:bodyPr/>
        <a:lstStyle/>
        <a:p>
          <a:endParaRPr lang="en-GB"/>
        </a:p>
      </dgm:t>
    </dgm:pt>
    <dgm:pt modelId="{B1909103-034C-9545-BBD6-51F0FACAFC51}" type="sibTrans" cxnId="{0B64F4E5-1925-6D41-940B-172115447BD7}">
      <dgm:prSet/>
      <dgm:spPr/>
      <dgm:t>
        <a:bodyPr/>
        <a:lstStyle/>
        <a:p>
          <a:endParaRPr lang="en-GB"/>
        </a:p>
      </dgm:t>
    </dgm:pt>
    <dgm:pt modelId="{8276B48B-E819-DC44-9471-CB251C63BA7D}">
      <dgm:prSet phldrT="[Text]"/>
      <dgm:spPr>
        <a:noFill/>
        <a:ln>
          <a:solidFill>
            <a:schemeClr val="bg2"/>
          </a:solidFill>
        </a:ln>
      </dgm:spPr>
      <dgm:t>
        <a:bodyPr/>
        <a:lstStyle/>
        <a:p>
          <a:r>
            <a:rPr lang="en-GB" b="0">
              <a:latin typeface="+mj-lt"/>
            </a:rPr>
            <a:t>INLA Model</a:t>
          </a:r>
        </a:p>
      </dgm:t>
    </dgm:pt>
    <dgm:pt modelId="{30D8DA08-A4D3-B44C-9C3E-F001C703CB2A}" type="parTrans" cxnId="{3E2E1532-AB0A-534D-9B8F-E909F46F0660}">
      <dgm:prSet/>
      <dgm:spPr/>
      <dgm:t>
        <a:bodyPr/>
        <a:lstStyle/>
        <a:p>
          <a:endParaRPr lang="en-GB"/>
        </a:p>
      </dgm:t>
    </dgm:pt>
    <dgm:pt modelId="{FFCF1EC8-5BEF-BA44-A062-E7D837DC2D73}" type="sibTrans" cxnId="{3E2E1532-AB0A-534D-9B8F-E909F46F0660}">
      <dgm:prSet/>
      <dgm:spPr/>
      <dgm:t>
        <a:bodyPr/>
        <a:lstStyle/>
        <a:p>
          <a:endParaRPr lang="en-GB"/>
        </a:p>
      </dgm:t>
    </dgm:pt>
    <dgm:pt modelId="{403FEF93-5CC0-EF4E-8D24-95B61E20EF32}" type="pres">
      <dgm:prSet presAssocID="{99133BA7-14EA-1A46-830A-31246E8FBE49}" presName="hierChild1" presStyleCnt="0">
        <dgm:presLayoutVars>
          <dgm:orgChart val="1"/>
          <dgm:chPref val="1"/>
          <dgm:dir/>
          <dgm:animOne val="branch"/>
          <dgm:animLvl val="lvl"/>
          <dgm:resizeHandles/>
        </dgm:presLayoutVars>
      </dgm:prSet>
      <dgm:spPr/>
    </dgm:pt>
    <dgm:pt modelId="{FA853B05-16A6-D340-887F-9A2E08E305A0}" type="pres">
      <dgm:prSet presAssocID="{068BD9F5-433B-1547-97A8-0CE320C42964}" presName="hierRoot1" presStyleCnt="0">
        <dgm:presLayoutVars>
          <dgm:hierBranch val="init"/>
        </dgm:presLayoutVars>
      </dgm:prSet>
      <dgm:spPr/>
    </dgm:pt>
    <dgm:pt modelId="{6B43F120-F6A2-544A-B514-9AEFD8014F7B}" type="pres">
      <dgm:prSet presAssocID="{068BD9F5-433B-1547-97A8-0CE320C42964}" presName="rootComposite1" presStyleCnt="0"/>
      <dgm:spPr/>
    </dgm:pt>
    <dgm:pt modelId="{6B05CB56-1BBF-CD47-9104-ADC8C0F2FD1D}" type="pres">
      <dgm:prSet presAssocID="{068BD9F5-433B-1547-97A8-0CE320C42964}" presName="rootText1" presStyleLbl="node0" presStyleIdx="0" presStyleCnt="1" custScaleX="169853">
        <dgm:presLayoutVars>
          <dgm:chPref val="3"/>
        </dgm:presLayoutVars>
      </dgm:prSet>
      <dgm:spPr/>
    </dgm:pt>
    <dgm:pt modelId="{EDF91E8E-CDF4-6041-A412-0A1DBFAB0CFD}" type="pres">
      <dgm:prSet presAssocID="{068BD9F5-433B-1547-97A8-0CE320C42964}" presName="rootConnector1" presStyleLbl="node1" presStyleIdx="0" presStyleCnt="0"/>
      <dgm:spPr/>
    </dgm:pt>
    <dgm:pt modelId="{071F905A-2BFB-B844-B963-8C5DACB67EF9}" type="pres">
      <dgm:prSet presAssocID="{068BD9F5-433B-1547-97A8-0CE320C42964}" presName="hierChild2" presStyleCnt="0"/>
      <dgm:spPr/>
    </dgm:pt>
    <dgm:pt modelId="{73F7EBD6-A6C0-1E4F-AF5B-0B558E42E820}" type="pres">
      <dgm:prSet presAssocID="{2EAC7CED-D7A3-7B44-AE49-4E1485A99CD1}" presName="Name37" presStyleLbl="parChTrans1D2" presStyleIdx="0" presStyleCnt="2"/>
      <dgm:spPr/>
    </dgm:pt>
    <dgm:pt modelId="{412F2A36-9D82-E242-A127-03981F75438A}" type="pres">
      <dgm:prSet presAssocID="{901D1E01-5FCB-E14F-8BD7-CEDB91118F33}" presName="hierRoot2" presStyleCnt="0">
        <dgm:presLayoutVars>
          <dgm:hierBranch val="init"/>
        </dgm:presLayoutVars>
      </dgm:prSet>
      <dgm:spPr/>
    </dgm:pt>
    <dgm:pt modelId="{AF6BD359-CB66-E24A-A422-CF162EF84C28}" type="pres">
      <dgm:prSet presAssocID="{901D1E01-5FCB-E14F-8BD7-CEDB91118F33}" presName="rootComposite" presStyleCnt="0"/>
      <dgm:spPr/>
    </dgm:pt>
    <dgm:pt modelId="{FE21B6D6-A1A6-8041-BB14-F63E9D43D842}" type="pres">
      <dgm:prSet presAssocID="{901D1E01-5FCB-E14F-8BD7-CEDB91118F33}" presName="rootText" presStyleLbl="node2" presStyleIdx="0" presStyleCnt="2" custLinFactX="-17243" custLinFactNeighborX="-100000" custLinFactNeighborY="4008">
        <dgm:presLayoutVars>
          <dgm:chPref val="3"/>
        </dgm:presLayoutVars>
      </dgm:prSet>
      <dgm:spPr/>
    </dgm:pt>
    <dgm:pt modelId="{5BB4D103-278E-6D48-A7E3-D26891C80EF4}" type="pres">
      <dgm:prSet presAssocID="{901D1E01-5FCB-E14F-8BD7-CEDB91118F33}" presName="rootConnector" presStyleLbl="node2" presStyleIdx="0" presStyleCnt="2"/>
      <dgm:spPr/>
    </dgm:pt>
    <dgm:pt modelId="{FB547C10-6A35-CD49-BF21-834E0BE69A39}" type="pres">
      <dgm:prSet presAssocID="{901D1E01-5FCB-E14F-8BD7-CEDB91118F33}" presName="hierChild4" presStyleCnt="0"/>
      <dgm:spPr/>
    </dgm:pt>
    <dgm:pt modelId="{BAA7610C-846D-AF4A-B9DA-71A9C7CB9752}" type="pres">
      <dgm:prSet presAssocID="{2037B891-5B6C-9E40-A849-AF25998B046E}" presName="Name37" presStyleLbl="parChTrans1D3" presStyleIdx="0" presStyleCnt="6"/>
      <dgm:spPr/>
    </dgm:pt>
    <dgm:pt modelId="{EBD57578-1C01-F04F-BB1B-3CAA097C2851}" type="pres">
      <dgm:prSet presAssocID="{92279D81-FA17-D649-AE6C-1BAFF99192F8}" presName="hierRoot2" presStyleCnt="0">
        <dgm:presLayoutVars>
          <dgm:hierBranch val="init"/>
        </dgm:presLayoutVars>
      </dgm:prSet>
      <dgm:spPr/>
    </dgm:pt>
    <dgm:pt modelId="{DA57A635-BF27-9A46-814F-3C3A4FB7DE18}" type="pres">
      <dgm:prSet presAssocID="{92279D81-FA17-D649-AE6C-1BAFF99192F8}" presName="rootComposite" presStyleCnt="0"/>
      <dgm:spPr/>
    </dgm:pt>
    <dgm:pt modelId="{88052CBD-2636-034C-8BF9-EC9E4DD36244}" type="pres">
      <dgm:prSet presAssocID="{92279D81-FA17-D649-AE6C-1BAFF99192F8}" presName="rootText" presStyleLbl="node3" presStyleIdx="0" presStyleCnt="6" custLinFactNeighborX="-60125" custLinFactNeighborY="0">
        <dgm:presLayoutVars>
          <dgm:chPref val="3"/>
        </dgm:presLayoutVars>
      </dgm:prSet>
      <dgm:spPr/>
    </dgm:pt>
    <dgm:pt modelId="{8B60F886-2DD0-2243-9244-952C260A83DE}" type="pres">
      <dgm:prSet presAssocID="{92279D81-FA17-D649-AE6C-1BAFF99192F8}" presName="rootConnector" presStyleLbl="node3" presStyleIdx="0" presStyleCnt="6"/>
      <dgm:spPr/>
    </dgm:pt>
    <dgm:pt modelId="{1339C0D9-C8D8-E040-B564-7C138172646E}" type="pres">
      <dgm:prSet presAssocID="{92279D81-FA17-D649-AE6C-1BAFF99192F8}" presName="hierChild4" presStyleCnt="0"/>
      <dgm:spPr/>
    </dgm:pt>
    <dgm:pt modelId="{65ACC69F-A137-3849-9298-66CA8232A03F}" type="pres">
      <dgm:prSet presAssocID="{92279D81-FA17-D649-AE6C-1BAFF99192F8}" presName="hierChild5" presStyleCnt="0"/>
      <dgm:spPr/>
    </dgm:pt>
    <dgm:pt modelId="{B9CCC5A9-95AB-9F42-9201-3C036EEFD613}" type="pres">
      <dgm:prSet presAssocID="{827DFECC-C962-0240-B399-2B04ADACCCA1}" presName="Name37" presStyleLbl="parChTrans1D3" presStyleIdx="1" presStyleCnt="6"/>
      <dgm:spPr/>
    </dgm:pt>
    <dgm:pt modelId="{2748B84B-D33C-FA4A-9A14-D8E44F1A89DD}" type="pres">
      <dgm:prSet presAssocID="{6D136627-36F5-6F4D-B086-3CD6D51C505D}" presName="hierRoot2" presStyleCnt="0">
        <dgm:presLayoutVars>
          <dgm:hierBranch val="init"/>
        </dgm:presLayoutVars>
      </dgm:prSet>
      <dgm:spPr/>
    </dgm:pt>
    <dgm:pt modelId="{853EB353-371B-8C44-B571-991D1BA6F83B}" type="pres">
      <dgm:prSet presAssocID="{6D136627-36F5-6F4D-B086-3CD6D51C505D}" presName="rootComposite" presStyleCnt="0"/>
      <dgm:spPr/>
    </dgm:pt>
    <dgm:pt modelId="{E8630A19-FE1C-8E43-BAD2-554B0F3E8A7F}" type="pres">
      <dgm:prSet presAssocID="{6D136627-36F5-6F4D-B086-3CD6D51C505D}" presName="rootText" presStyleLbl="node3" presStyleIdx="1" presStyleCnt="6" custLinFactNeighborX="-60125" custLinFactNeighborY="4008">
        <dgm:presLayoutVars>
          <dgm:chPref val="3"/>
        </dgm:presLayoutVars>
      </dgm:prSet>
      <dgm:spPr/>
    </dgm:pt>
    <dgm:pt modelId="{7FDAF83D-8E70-2C4B-A56B-09D2269C72BA}" type="pres">
      <dgm:prSet presAssocID="{6D136627-36F5-6F4D-B086-3CD6D51C505D}" presName="rootConnector" presStyleLbl="node3" presStyleIdx="1" presStyleCnt="6"/>
      <dgm:spPr/>
    </dgm:pt>
    <dgm:pt modelId="{53D8EE08-1BE5-2D49-AADF-BE542822BAA5}" type="pres">
      <dgm:prSet presAssocID="{6D136627-36F5-6F4D-B086-3CD6D51C505D}" presName="hierChild4" presStyleCnt="0"/>
      <dgm:spPr/>
    </dgm:pt>
    <dgm:pt modelId="{53CA5E19-A7B9-8342-B329-4326906C7A97}" type="pres">
      <dgm:prSet presAssocID="{6D136627-36F5-6F4D-B086-3CD6D51C505D}" presName="hierChild5" presStyleCnt="0"/>
      <dgm:spPr/>
    </dgm:pt>
    <dgm:pt modelId="{5DAC85E6-5B2E-9F4A-A45B-24E74EBCDA9F}" type="pres">
      <dgm:prSet presAssocID="{D2C20489-08D1-0E43-980B-CB35228369E0}" presName="Name37" presStyleLbl="parChTrans1D3" presStyleIdx="2" presStyleCnt="6"/>
      <dgm:spPr/>
    </dgm:pt>
    <dgm:pt modelId="{390B2948-A03C-2447-BEBB-EB88C4CE67CA}" type="pres">
      <dgm:prSet presAssocID="{9C45DD2B-2305-C548-8055-0A24D5EB282F}" presName="hierRoot2" presStyleCnt="0">
        <dgm:presLayoutVars>
          <dgm:hierBranch val="init"/>
        </dgm:presLayoutVars>
      </dgm:prSet>
      <dgm:spPr/>
    </dgm:pt>
    <dgm:pt modelId="{498E3FA3-4F22-EB45-967C-F5BEC9EA9FAB}" type="pres">
      <dgm:prSet presAssocID="{9C45DD2B-2305-C548-8055-0A24D5EB282F}" presName="rootComposite" presStyleCnt="0"/>
      <dgm:spPr/>
    </dgm:pt>
    <dgm:pt modelId="{F4BDB6B9-78F1-2945-A437-A067819FB7FC}" type="pres">
      <dgm:prSet presAssocID="{9C45DD2B-2305-C548-8055-0A24D5EB282F}" presName="rootText" presStyleLbl="node3" presStyleIdx="2" presStyleCnt="6" custLinFactNeighborX="-60125" custLinFactNeighborY="9802">
        <dgm:presLayoutVars>
          <dgm:chPref val="3"/>
        </dgm:presLayoutVars>
      </dgm:prSet>
      <dgm:spPr/>
    </dgm:pt>
    <dgm:pt modelId="{6D8EC4A8-7484-8644-9143-D3A1D5616631}" type="pres">
      <dgm:prSet presAssocID="{9C45DD2B-2305-C548-8055-0A24D5EB282F}" presName="rootConnector" presStyleLbl="node3" presStyleIdx="2" presStyleCnt="6"/>
      <dgm:spPr/>
    </dgm:pt>
    <dgm:pt modelId="{2CBBCF2C-B22B-8E41-BA16-E2D9E17026F0}" type="pres">
      <dgm:prSet presAssocID="{9C45DD2B-2305-C548-8055-0A24D5EB282F}" presName="hierChild4" presStyleCnt="0"/>
      <dgm:spPr/>
    </dgm:pt>
    <dgm:pt modelId="{16C7F41C-186A-874B-813C-6B866709F620}" type="pres">
      <dgm:prSet presAssocID="{9C45DD2B-2305-C548-8055-0A24D5EB282F}" presName="hierChild5" presStyleCnt="0"/>
      <dgm:spPr/>
    </dgm:pt>
    <dgm:pt modelId="{41549B7D-DCDC-D54B-A51D-1D3AB00DC073}" type="pres">
      <dgm:prSet presAssocID="{E21A3FC3-96A4-754F-815B-965516A37CCC}" presName="Name37" presStyleLbl="parChTrans1D3" presStyleIdx="3" presStyleCnt="6"/>
      <dgm:spPr/>
    </dgm:pt>
    <dgm:pt modelId="{094FC3A7-2E7C-2B49-A75F-3DE8404117FE}" type="pres">
      <dgm:prSet presAssocID="{58D09431-C51C-B649-9108-47B7C1051E2F}" presName="hierRoot2" presStyleCnt="0">
        <dgm:presLayoutVars>
          <dgm:hierBranch val="init"/>
        </dgm:presLayoutVars>
      </dgm:prSet>
      <dgm:spPr/>
    </dgm:pt>
    <dgm:pt modelId="{C21EA5E2-9571-3D4A-B291-171C7F40F1B8}" type="pres">
      <dgm:prSet presAssocID="{58D09431-C51C-B649-9108-47B7C1051E2F}" presName="rootComposite" presStyleCnt="0"/>
      <dgm:spPr/>
    </dgm:pt>
    <dgm:pt modelId="{2CC07534-3536-A246-8744-AF66EF17A02E}" type="pres">
      <dgm:prSet presAssocID="{58D09431-C51C-B649-9108-47B7C1051E2F}" presName="rootText" presStyleLbl="node3" presStyleIdx="3" presStyleCnt="6" custLinFactX="-100000" custLinFactY="-100000" custLinFactNeighborX="-187306" custLinFactNeighborY="-122548">
        <dgm:presLayoutVars>
          <dgm:chPref val="3"/>
        </dgm:presLayoutVars>
      </dgm:prSet>
      <dgm:spPr/>
    </dgm:pt>
    <dgm:pt modelId="{EF2C4ACC-8BF7-9342-AAEC-FD46D040A4B2}" type="pres">
      <dgm:prSet presAssocID="{58D09431-C51C-B649-9108-47B7C1051E2F}" presName="rootConnector" presStyleLbl="node3" presStyleIdx="3" presStyleCnt="6"/>
      <dgm:spPr/>
    </dgm:pt>
    <dgm:pt modelId="{18A5BEFB-0CD7-BE4B-A9EE-BA69823F0755}" type="pres">
      <dgm:prSet presAssocID="{58D09431-C51C-B649-9108-47B7C1051E2F}" presName="hierChild4" presStyleCnt="0"/>
      <dgm:spPr/>
    </dgm:pt>
    <dgm:pt modelId="{7D15DD9A-8A3F-F341-BCE7-FE71EE8DE430}" type="pres">
      <dgm:prSet presAssocID="{58D09431-C51C-B649-9108-47B7C1051E2F}" presName="hierChild5" presStyleCnt="0"/>
      <dgm:spPr/>
    </dgm:pt>
    <dgm:pt modelId="{CE62D265-84E4-5642-BE90-EA5F2C67A5F2}" type="pres">
      <dgm:prSet presAssocID="{901D1E01-5FCB-E14F-8BD7-CEDB91118F33}" presName="hierChild5" presStyleCnt="0"/>
      <dgm:spPr/>
    </dgm:pt>
    <dgm:pt modelId="{A8277F4F-1F6E-464E-AEC6-14CBF5F6B6B0}" type="pres">
      <dgm:prSet presAssocID="{F3D611C7-BD4F-7244-8CA5-E804B42F9820}" presName="Name37" presStyleLbl="parChTrans1D2" presStyleIdx="1" presStyleCnt="2"/>
      <dgm:spPr/>
    </dgm:pt>
    <dgm:pt modelId="{1D5D614E-36DD-7A49-B0CD-CE0ACCC3F8B1}" type="pres">
      <dgm:prSet presAssocID="{2DA59090-FEDE-2840-B24E-FED342C96A21}" presName="hierRoot2" presStyleCnt="0">
        <dgm:presLayoutVars>
          <dgm:hierBranch val="init"/>
        </dgm:presLayoutVars>
      </dgm:prSet>
      <dgm:spPr/>
    </dgm:pt>
    <dgm:pt modelId="{DA910F84-EF47-2C4C-B45E-27C0CE91546B}" type="pres">
      <dgm:prSet presAssocID="{2DA59090-FEDE-2840-B24E-FED342C96A21}" presName="rootComposite" presStyleCnt="0"/>
      <dgm:spPr/>
    </dgm:pt>
    <dgm:pt modelId="{93BD3FEA-6291-EE45-BF6A-4E36A828FDAE}" type="pres">
      <dgm:prSet presAssocID="{2DA59090-FEDE-2840-B24E-FED342C96A21}" presName="rootText" presStyleLbl="node2" presStyleIdx="1" presStyleCnt="2" custLinFactX="24258" custLinFactNeighborX="100000" custLinFactNeighborY="4008">
        <dgm:presLayoutVars>
          <dgm:chPref val="3"/>
        </dgm:presLayoutVars>
      </dgm:prSet>
      <dgm:spPr/>
    </dgm:pt>
    <dgm:pt modelId="{7B07BE4F-A4A1-7E47-857C-6027BEDD3D77}" type="pres">
      <dgm:prSet presAssocID="{2DA59090-FEDE-2840-B24E-FED342C96A21}" presName="rootConnector" presStyleLbl="node2" presStyleIdx="1" presStyleCnt="2"/>
      <dgm:spPr/>
    </dgm:pt>
    <dgm:pt modelId="{C7E870D8-C33F-8A45-B4AB-007981B4ABB1}" type="pres">
      <dgm:prSet presAssocID="{2DA59090-FEDE-2840-B24E-FED342C96A21}" presName="hierChild4" presStyleCnt="0"/>
      <dgm:spPr/>
    </dgm:pt>
    <dgm:pt modelId="{5707BBC3-8DAB-9244-9DE2-8B7CF8234305}" type="pres">
      <dgm:prSet presAssocID="{2698D6E9-5896-2048-8650-093B0A850EF0}" presName="Name37" presStyleLbl="parChTrans1D3" presStyleIdx="4" presStyleCnt="6"/>
      <dgm:spPr/>
    </dgm:pt>
    <dgm:pt modelId="{4ED10AF2-4B49-FC4F-A9F9-C34558C97875}" type="pres">
      <dgm:prSet presAssocID="{8504F681-1254-E746-B758-6853ABE5AFBC}" presName="hierRoot2" presStyleCnt="0">
        <dgm:presLayoutVars>
          <dgm:hierBranch val="init"/>
        </dgm:presLayoutVars>
      </dgm:prSet>
      <dgm:spPr/>
    </dgm:pt>
    <dgm:pt modelId="{C13595BF-2808-6848-B747-BABB3ED34695}" type="pres">
      <dgm:prSet presAssocID="{8504F681-1254-E746-B758-6853ABE5AFBC}" presName="rootComposite" presStyleCnt="0"/>
      <dgm:spPr/>
    </dgm:pt>
    <dgm:pt modelId="{C00DB9BB-7B58-E449-8BBB-22C99804C46C}" type="pres">
      <dgm:prSet presAssocID="{8504F681-1254-E746-B758-6853ABE5AFBC}" presName="rootText" presStyleLbl="node3" presStyleIdx="4" presStyleCnt="6" custLinFactNeighborX="-13174" custLinFactNeighborY="66886">
        <dgm:presLayoutVars>
          <dgm:chPref val="3"/>
        </dgm:presLayoutVars>
      </dgm:prSet>
      <dgm:spPr/>
    </dgm:pt>
    <dgm:pt modelId="{31A088FD-EDC4-B94E-B014-CA722EDD07F3}" type="pres">
      <dgm:prSet presAssocID="{8504F681-1254-E746-B758-6853ABE5AFBC}" presName="rootConnector" presStyleLbl="node3" presStyleIdx="4" presStyleCnt="6"/>
      <dgm:spPr/>
    </dgm:pt>
    <dgm:pt modelId="{058C360A-79F4-F245-8D42-7E4938946EDD}" type="pres">
      <dgm:prSet presAssocID="{8504F681-1254-E746-B758-6853ABE5AFBC}" presName="hierChild4" presStyleCnt="0"/>
      <dgm:spPr/>
    </dgm:pt>
    <dgm:pt modelId="{3B1287BF-DC55-CC4A-A4F9-2E03D90FB871}" type="pres">
      <dgm:prSet presAssocID="{8504F681-1254-E746-B758-6853ABE5AFBC}" presName="hierChild5" presStyleCnt="0"/>
      <dgm:spPr/>
    </dgm:pt>
    <dgm:pt modelId="{FA09AB05-D9C7-1B47-AB85-A1D277978F58}" type="pres">
      <dgm:prSet presAssocID="{30D8DA08-A4D3-B44C-9C3E-F001C703CB2A}" presName="Name37" presStyleLbl="parChTrans1D3" presStyleIdx="5" presStyleCnt="6"/>
      <dgm:spPr/>
    </dgm:pt>
    <dgm:pt modelId="{1A963259-0617-F646-BFE9-84E7470ECA6C}" type="pres">
      <dgm:prSet presAssocID="{8276B48B-E819-DC44-9471-CB251C63BA7D}" presName="hierRoot2" presStyleCnt="0">
        <dgm:presLayoutVars>
          <dgm:hierBranch val="init"/>
        </dgm:presLayoutVars>
      </dgm:prSet>
      <dgm:spPr/>
    </dgm:pt>
    <dgm:pt modelId="{5DC4B555-7FA7-C641-A7C3-38D8CC430320}" type="pres">
      <dgm:prSet presAssocID="{8276B48B-E819-DC44-9471-CB251C63BA7D}" presName="rootComposite" presStyleCnt="0"/>
      <dgm:spPr/>
    </dgm:pt>
    <dgm:pt modelId="{805FDB2B-FB54-F84F-960C-DB174C751BBE}" type="pres">
      <dgm:prSet presAssocID="{8276B48B-E819-DC44-9471-CB251C63BA7D}" presName="rootText" presStyleLbl="node3" presStyleIdx="5" presStyleCnt="6" custLinFactX="83430" custLinFactNeighborX="100000" custLinFactNeighborY="-74994">
        <dgm:presLayoutVars>
          <dgm:chPref val="3"/>
        </dgm:presLayoutVars>
      </dgm:prSet>
      <dgm:spPr/>
    </dgm:pt>
    <dgm:pt modelId="{C85FF567-EC65-5145-BA8D-E4BBB2D114C6}" type="pres">
      <dgm:prSet presAssocID="{8276B48B-E819-DC44-9471-CB251C63BA7D}" presName="rootConnector" presStyleLbl="node3" presStyleIdx="5" presStyleCnt="6"/>
      <dgm:spPr/>
    </dgm:pt>
    <dgm:pt modelId="{086321D6-8EDD-B24E-AABF-C9DC234E4F8E}" type="pres">
      <dgm:prSet presAssocID="{8276B48B-E819-DC44-9471-CB251C63BA7D}" presName="hierChild4" presStyleCnt="0"/>
      <dgm:spPr/>
    </dgm:pt>
    <dgm:pt modelId="{268CC66C-B568-BA4A-8C28-1FD86996220C}" type="pres">
      <dgm:prSet presAssocID="{8276B48B-E819-DC44-9471-CB251C63BA7D}" presName="hierChild5" presStyleCnt="0"/>
      <dgm:spPr/>
    </dgm:pt>
    <dgm:pt modelId="{3ED6AC8F-5958-BC43-A6C9-4CCE8E618CA8}" type="pres">
      <dgm:prSet presAssocID="{2DA59090-FEDE-2840-B24E-FED342C96A21}" presName="hierChild5" presStyleCnt="0"/>
      <dgm:spPr/>
    </dgm:pt>
    <dgm:pt modelId="{25348FD9-BDFB-8946-BE60-5FF309D04736}" type="pres">
      <dgm:prSet presAssocID="{068BD9F5-433B-1547-97A8-0CE320C42964}" presName="hierChild3" presStyleCnt="0"/>
      <dgm:spPr/>
    </dgm:pt>
  </dgm:ptLst>
  <dgm:cxnLst>
    <dgm:cxn modelId="{EBABF701-2FCF-4944-9BD3-83A864EBD288}" srcId="{901D1E01-5FCB-E14F-8BD7-CEDB91118F33}" destId="{58D09431-C51C-B649-9108-47B7C1051E2F}" srcOrd="3" destOrd="0" parTransId="{E21A3FC3-96A4-754F-815B-965516A37CCC}" sibTransId="{E4C5F281-5EBF-E444-8729-817BAF4EB234}"/>
    <dgm:cxn modelId="{D9484602-6622-464B-AFBE-590EB4BC8950}" type="presOf" srcId="{901D1E01-5FCB-E14F-8BD7-CEDB91118F33}" destId="{FE21B6D6-A1A6-8041-BB14-F63E9D43D842}" srcOrd="0" destOrd="0" presId="urn:microsoft.com/office/officeart/2005/8/layout/orgChart1"/>
    <dgm:cxn modelId="{08DA0517-EB48-954D-BA1E-CC590BF0979F}" type="presOf" srcId="{9C45DD2B-2305-C548-8055-0A24D5EB282F}" destId="{F4BDB6B9-78F1-2945-A437-A067819FB7FC}" srcOrd="0" destOrd="0" presId="urn:microsoft.com/office/officeart/2005/8/layout/orgChart1"/>
    <dgm:cxn modelId="{21E7BA2B-C40B-454D-85F6-D13E99C716C8}" type="presOf" srcId="{8504F681-1254-E746-B758-6853ABE5AFBC}" destId="{C00DB9BB-7B58-E449-8BBB-22C99804C46C}" srcOrd="0" destOrd="0" presId="urn:microsoft.com/office/officeart/2005/8/layout/orgChart1"/>
    <dgm:cxn modelId="{3E2E1532-AB0A-534D-9B8F-E909F46F0660}" srcId="{2DA59090-FEDE-2840-B24E-FED342C96A21}" destId="{8276B48B-E819-DC44-9471-CB251C63BA7D}" srcOrd="1" destOrd="0" parTransId="{30D8DA08-A4D3-B44C-9C3E-F001C703CB2A}" sibTransId="{FFCF1EC8-5BEF-BA44-A062-E7D837DC2D73}"/>
    <dgm:cxn modelId="{F35CA837-C308-9947-B551-1CD9DCD07423}" type="presOf" srcId="{30D8DA08-A4D3-B44C-9C3E-F001C703CB2A}" destId="{FA09AB05-D9C7-1B47-AB85-A1D277978F58}" srcOrd="0" destOrd="0" presId="urn:microsoft.com/office/officeart/2005/8/layout/orgChart1"/>
    <dgm:cxn modelId="{3915213A-A801-1148-ACE9-8D7447A8299D}" type="presOf" srcId="{827DFECC-C962-0240-B399-2B04ADACCCA1}" destId="{B9CCC5A9-95AB-9F42-9201-3C036EEFD613}" srcOrd="0" destOrd="0" presId="urn:microsoft.com/office/officeart/2005/8/layout/orgChart1"/>
    <dgm:cxn modelId="{ABBAA93B-0E0E-E245-98F6-6D08D58D5AF5}" type="presOf" srcId="{2DA59090-FEDE-2840-B24E-FED342C96A21}" destId="{7B07BE4F-A4A1-7E47-857C-6027BEDD3D77}" srcOrd="1" destOrd="0" presId="urn:microsoft.com/office/officeart/2005/8/layout/orgChart1"/>
    <dgm:cxn modelId="{BB11E73B-BCCA-794D-B4AD-4263335D25F8}" srcId="{901D1E01-5FCB-E14F-8BD7-CEDB91118F33}" destId="{9C45DD2B-2305-C548-8055-0A24D5EB282F}" srcOrd="2" destOrd="0" parTransId="{D2C20489-08D1-0E43-980B-CB35228369E0}" sibTransId="{FB61A108-3BCB-9041-92FE-98DD9FDC459B}"/>
    <dgm:cxn modelId="{D205BE3D-8089-0D4E-8C14-C2F1427A0915}" type="presOf" srcId="{9C45DD2B-2305-C548-8055-0A24D5EB282F}" destId="{6D8EC4A8-7484-8644-9143-D3A1D5616631}" srcOrd="1" destOrd="0" presId="urn:microsoft.com/office/officeart/2005/8/layout/orgChart1"/>
    <dgm:cxn modelId="{21C97E48-92F1-6140-AA3D-8A6646C0F077}" type="presOf" srcId="{58D09431-C51C-B649-9108-47B7C1051E2F}" destId="{EF2C4ACC-8BF7-9342-AAEC-FD46D040A4B2}" srcOrd="1" destOrd="0" presId="urn:microsoft.com/office/officeart/2005/8/layout/orgChart1"/>
    <dgm:cxn modelId="{7CA7A752-9EFA-3246-8805-55B9CAC1CD51}" type="presOf" srcId="{6D136627-36F5-6F4D-B086-3CD6D51C505D}" destId="{E8630A19-FE1C-8E43-BAD2-554B0F3E8A7F}" srcOrd="0" destOrd="0" presId="urn:microsoft.com/office/officeart/2005/8/layout/orgChart1"/>
    <dgm:cxn modelId="{332D2756-E84A-5D44-A5D3-DCBC520F21A6}" type="presOf" srcId="{6D136627-36F5-6F4D-B086-3CD6D51C505D}" destId="{7FDAF83D-8E70-2C4B-A56B-09D2269C72BA}" srcOrd="1" destOrd="0" presId="urn:microsoft.com/office/officeart/2005/8/layout/orgChart1"/>
    <dgm:cxn modelId="{80EF3956-79F7-0D47-9DFD-5B0DA89D07D9}" type="presOf" srcId="{068BD9F5-433B-1547-97A8-0CE320C42964}" destId="{6B05CB56-1BBF-CD47-9104-ADC8C0F2FD1D}" srcOrd="0" destOrd="0" presId="urn:microsoft.com/office/officeart/2005/8/layout/orgChart1"/>
    <dgm:cxn modelId="{51644C74-02AD-3441-A483-827474C45F93}" type="presOf" srcId="{2DA59090-FEDE-2840-B24E-FED342C96A21}" destId="{93BD3FEA-6291-EE45-BF6A-4E36A828FDAE}" srcOrd="0" destOrd="0" presId="urn:microsoft.com/office/officeart/2005/8/layout/orgChart1"/>
    <dgm:cxn modelId="{C97BE280-3E50-BD4C-A7DC-57BD94D1EED3}" type="presOf" srcId="{901D1E01-5FCB-E14F-8BD7-CEDB91118F33}" destId="{5BB4D103-278E-6D48-A7E3-D26891C80EF4}" srcOrd="1" destOrd="0" presId="urn:microsoft.com/office/officeart/2005/8/layout/orgChart1"/>
    <dgm:cxn modelId="{ED95AA93-D989-9D45-A5CD-3A686EE93A9A}" type="presOf" srcId="{58D09431-C51C-B649-9108-47B7C1051E2F}" destId="{2CC07534-3536-A246-8744-AF66EF17A02E}" srcOrd="0" destOrd="0" presId="urn:microsoft.com/office/officeart/2005/8/layout/orgChart1"/>
    <dgm:cxn modelId="{B3CF1D99-FB7F-4142-9CEF-2481813E0401}" type="presOf" srcId="{F3D611C7-BD4F-7244-8CA5-E804B42F9820}" destId="{A8277F4F-1F6E-464E-AEC6-14CBF5F6B6B0}" srcOrd="0" destOrd="0" presId="urn:microsoft.com/office/officeart/2005/8/layout/orgChart1"/>
    <dgm:cxn modelId="{E7CF8AA6-7735-8F44-A6E7-3F33813DE1DF}" srcId="{068BD9F5-433B-1547-97A8-0CE320C42964}" destId="{2DA59090-FEDE-2840-B24E-FED342C96A21}" srcOrd="1" destOrd="0" parTransId="{F3D611C7-BD4F-7244-8CA5-E804B42F9820}" sibTransId="{4B94DE31-0230-E845-894A-F64E4D580654}"/>
    <dgm:cxn modelId="{7530A3A7-9FB7-4B41-B9F0-1816E1618E61}" type="presOf" srcId="{8276B48B-E819-DC44-9471-CB251C63BA7D}" destId="{C85FF567-EC65-5145-BA8D-E4BBB2D114C6}" srcOrd="1" destOrd="0" presId="urn:microsoft.com/office/officeart/2005/8/layout/orgChart1"/>
    <dgm:cxn modelId="{D41AD9A9-CBF8-A14D-94BC-1D95E5EE3682}" srcId="{99133BA7-14EA-1A46-830A-31246E8FBE49}" destId="{068BD9F5-433B-1547-97A8-0CE320C42964}" srcOrd="0" destOrd="0" parTransId="{5B77FDF7-2036-3D42-8766-5EA038821F77}" sibTransId="{3D661FF0-7DFD-794E-AE7F-26288BAB0A19}"/>
    <dgm:cxn modelId="{22D8C4AA-8231-4843-8029-C29212852981}" type="presOf" srcId="{D2C20489-08D1-0E43-980B-CB35228369E0}" destId="{5DAC85E6-5B2E-9F4A-A45B-24E74EBCDA9F}" srcOrd="0" destOrd="0" presId="urn:microsoft.com/office/officeart/2005/8/layout/orgChart1"/>
    <dgm:cxn modelId="{3CFF55AC-38DA-DF46-AB6D-D642D5FE13C3}" type="presOf" srcId="{92279D81-FA17-D649-AE6C-1BAFF99192F8}" destId="{88052CBD-2636-034C-8BF9-EC9E4DD36244}" srcOrd="0" destOrd="0" presId="urn:microsoft.com/office/officeart/2005/8/layout/orgChart1"/>
    <dgm:cxn modelId="{10BE17AD-5402-A44A-B2C7-7F91BBF8CC72}" srcId="{901D1E01-5FCB-E14F-8BD7-CEDB91118F33}" destId="{6D136627-36F5-6F4D-B086-3CD6D51C505D}" srcOrd="1" destOrd="0" parTransId="{827DFECC-C962-0240-B399-2B04ADACCCA1}" sibTransId="{410BBD68-5050-5943-ACD6-DA4DF9897927}"/>
    <dgm:cxn modelId="{6EC5C5B2-B22A-6948-9561-C18780814CE0}" type="presOf" srcId="{99133BA7-14EA-1A46-830A-31246E8FBE49}" destId="{403FEF93-5CC0-EF4E-8D24-95B61E20EF32}" srcOrd="0" destOrd="0" presId="urn:microsoft.com/office/officeart/2005/8/layout/orgChart1"/>
    <dgm:cxn modelId="{E3D553B4-850B-EC43-855E-0F5EB6B5C93F}" srcId="{901D1E01-5FCB-E14F-8BD7-CEDB91118F33}" destId="{92279D81-FA17-D649-AE6C-1BAFF99192F8}" srcOrd="0" destOrd="0" parTransId="{2037B891-5B6C-9E40-A849-AF25998B046E}" sibTransId="{6F684319-202E-7048-A8FC-2BBF974112FF}"/>
    <dgm:cxn modelId="{9DCE29CC-F0C1-E14C-BEDC-9D23733B1A22}" srcId="{068BD9F5-433B-1547-97A8-0CE320C42964}" destId="{901D1E01-5FCB-E14F-8BD7-CEDB91118F33}" srcOrd="0" destOrd="0" parTransId="{2EAC7CED-D7A3-7B44-AE49-4E1485A99CD1}" sibTransId="{10C2AE28-EE15-B746-8EA6-876819289C83}"/>
    <dgm:cxn modelId="{40A78BCE-AA04-6B40-8F9F-BAA10B9A6BA8}" type="presOf" srcId="{2EAC7CED-D7A3-7B44-AE49-4E1485A99CD1}" destId="{73F7EBD6-A6C0-1E4F-AF5B-0B558E42E820}" srcOrd="0" destOrd="0" presId="urn:microsoft.com/office/officeart/2005/8/layout/orgChart1"/>
    <dgm:cxn modelId="{87FF56D4-7F1D-8D43-8B1C-95C2FA1EABD6}" type="presOf" srcId="{E21A3FC3-96A4-754F-815B-965516A37CCC}" destId="{41549B7D-DCDC-D54B-A51D-1D3AB00DC073}" srcOrd="0" destOrd="0" presId="urn:microsoft.com/office/officeart/2005/8/layout/orgChart1"/>
    <dgm:cxn modelId="{8B6067D4-2346-E643-97B0-7D36A1B764E3}" type="presOf" srcId="{8504F681-1254-E746-B758-6853ABE5AFBC}" destId="{31A088FD-EDC4-B94E-B014-CA722EDD07F3}" srcOrd="1" destOrd="0" presId="urn:microsoft.com/office/officeart/2005/8/layout/orgChart1"/>
    <dgm:cxn modelId="{7E1FD2E0-1202-3F4F-9E82-533355CD0849}" type="presOf" srcId="{068BD9F5-433B-1547-97A8-0CE320C42964}" destId="{EDF91E8E-CDF4-6041-A412-0A1DBFAB0CFD}" srcOrd="1" destOrd="0" presId="urn:microsoft.com/office/officeart/2005/8/layout/orgChart1"/>
    <dgm:cxn modelId="{0B64F4E5-1925-6D41-940B-172115447BD7}" srcId="{2DA59090-FEDE-2840-B24E-FED342C96A21}" destId="{8504F681-1254-E746-B758-6853ABE5AFBC}" srcOrd="0" destOrd="0" parTransId="{2698D6E9-5896-2048-8650-093B0A850EF0}" sibTransId="{B1909103-034C-9545-BBD6-51F0FACAFC51}"/>
    <dgm:cxn modelId="{750D7EE6-E004-D341-9BCB-249943239303}" type="presOf" srcId="{2037B891-5B6C-9E40-A849-AF25998B046E}" destId="{BAA7610C-846D-AF4A-B9DA-71A9C7CB9752}" srcOrd="0" destOrd="0" presId="urn:microsoft.com/office/officeart/2005/8/layout/orgChart1"/>
    <dgm:cxn modelId="{B18FE2F3-42B8-B947-9CC8-88422B5430B3}" type="presOf" srcId="{92279D81-FA17-D649-AE6C-1BAFF99192F8}" destId="{8B60F886-2DD0-2243-9244-952C260A83DE}" srcOrd="1" destOrd="0" presId="urn:microsoft.com/office/officeart/2005/8/layout/orgChart1"/>
    <dgm:cxn modelId="{28B5E3F9-7CEA-5641-8E78-E9A50693B0B5}" type="presOf" srcId="{2698D6E9-5896-2048-8650-093B0A850EF0}" destId="{5707BBC3-8DAB-9244-9DE2-8B7CF8234305}" srcOrd="0" destOrd="0" presId="urn:microsoft.com/office/officeart/2005/8/layout/orgChart1"/>
    <dgm:cxn modelId="{FA41BDFF-2E33-D54A-B58D-8287686F9CAA}" type="presOf" srcId="{8276B48B-E819-DC44-9471-CB251C63BA7D}" destId="{805FDB2B-FB54-F84F-960C-DB174C751BBE}" srcOrd="0" destOrd="0" presId="urn:microsoft.com/office/officeart/2005/8/layout/orgChart1"/>
    <dgm:cxn modelId="{21CDBB10-6979-D641-8729-6166468ED93B}" type="presParOf" srcId="{403FEF93-5CC0-EF4E-8D24-95B61E20EF32}" destId="{FA853B05-16A6-D340-887F-9A2E08E305A0}" srcOrd="0" destOrd="0" presId="urn:microsoft.com/office/officeart/2005/8/layout/orgChart1"/>
    <dgm:cxn modelId="{4AB53C6F-85FE-FB4F-B67A-3DFB3CF74E84}" type="presParOf" srcId="{FA853B05-16A6-D340-887F-9A2E08E305A0}" destId="{6B43F120-F6A2-544A-B514-9AEFD8014F7B}" srcOrd="0" destOrd="0" presId="urn:microsoft.com/office/officeart/2005/8/layout/orgChart1"/>
    <dgm:cxn modelId="{D3F46A2A-095F-A541-945F-78D65F9E608A}" type="presParOf" srcId="{6B43F120-F6A2-544A-B514-9AEFD8014F7B}" destId="{6B05CB56-1BBF-CD47-9104-ADC8C0F2FD1D}" srcOrd="0" destOrd="0" presId="urn:microsoft.com/office/officeart/2005/8/layout/orgChart1"/>
    <dgm:cxn modelId="{04644DEF-2D1A-C442-B56E-BCA60A52C0C9}" type="presParOf" srcId="{6B43F120-F6A2-544A-B514-9AEFD8014F7B}" destId="{EDF91E8E-CDF4-6041-A412-0A1DBFAB0CFD}" srcOrd="1" destOrd="0" presId="urn:microsoft.com/office/officeart/2005/8/layout/orgChart1"/>
    <dgm:cxn modelId="{9D6B6F07-3868-8447-8E5E-73AC359FB8C1}" type="presParOf" srcId="{FA853B05-16A6-D340-887F-9A2E08E305A0}" destId="{071F905A-2BFB-B844-B963-8C5DACB67EF9}" srcOrd="1" destOrd="0" presId="urn:microsoft.com/office/officeart/2005/8/layout/orgChart1"/>
    <dgm:cxn modelId="{AE142027-0029-1144-BEAC-4FD7D51933A6}" type="presParOf" srcId="{071F905A-2BFB-B844-B963-8C5DACB67EF9}" destId="{73F7EBD6-A6C0-1E4F-AF5B-0B558E42E820}" srcOrd="0" destOrd="0" presId="urn:microsoft.com/office/officeart/2005/8/layout/orgChart1"/>
    <dgm:cxn modelId="{11CDABFE-55E9-C741-8DF5-86923D8264EB}" type="presParOf" srcId="{071F905A-2BFB-B844-B963-8C5DACB67EF9}" destId="{412F2A36-9D82-E242-A127-03981F75438A}" srcOrd="1" destOrd="0" presId="urn:microsoft.com/office/officeart/2005/8/layout/orgChart1"/>
    <dgm:cxn modelId="{ACDFFB97-7463-6D47-9725-99DED44EAFE8}" type="presParOf" srcId="{412F2A36-9D82-E242-A127-03981F75438A}" destId="{AF6BD359-CB66-E24A-A422-CF162EF84C28}" srcOrd="0" destOrd="0" presId="urn:microsoft.com/office/officeart/2005/8/layout/orgChart1"/>
    <dgm:cxn modelId="{B2E08FC6-3732-0A45-83EB-850D582E3409}" type="presParOf" srcId="{AF6BD359-CB66-E24A-A422-CF162EF84C28}" destId="{FE21B6D6-A1A6-8041-BB14-F63E9D43D842}" srcOrd="0" destOrd="0" presId="urn:microsoft.com/office/officeart/2005/8/layout/orgChart1"/>
    <dgm:cxn modelId="{028A228C-3694-5D47-AC56-E074771FCC98}" type="presParOf" srcId="{AF6BD359-CB66-E24A-A422-CF162EF84C28}" destId="{5BB4D103-278E-6D48-A7E3-D26891C80EF4}" srcOrd="1" destOrd="0" presId="urn:microsoft.com/office/officeart/2005/8/layout/orgChart1"/>
    <dgm:cxn modelId="{B50D5546-9200-3441-98F5-A60A6BC1BD29}" type="presParOf" srcId="{412F2A36-9D82-E242-A127-03981F75438A}" destId="{FB547C10-6A35-CD49-BF21-834E0BE69A39}" srcOrd="1" destOrd="0" presId="urn:microsoft.com/office/officeart/2005/8/layout/orgChart1"/>
    <dgm:cxn modelId="{5C0900C3-BDBE-FA46-93AA-20B8CB9547A8}" type="presParOf" srcId="{FB547C10-6A35-CD49-BF21-834E0BE69A39}" destId="{BAA7610C-846D-AF4A-B9DA-71A9C7CB9752}" srcOrd="0" destOrd="0" presId="urn:microsoft.com/office/officeart/2005/8/layout/orgChart1"/>
    <dgm:cxn modelId="{D17F73E7-DD47-4C4A-97D6-FC9E5F4DF77E}" type="presParOf" srcId="{FB547C10-6A35-CD49-BF21-834E0BE69A39}" destId="{EBD57578-1C01-F04F-BB1B-3CAA097C2851}" srcOrd="1" destOrd="0" presId="urn:microsoft.com/office/officeart/2005/8/layout/orgChart1"/>
    <dgm:cxn modelId="{E0E73C11-AE0B-B340-8A24-D60AA553FA37}" type="presParOf" srcId="{EBD57578-1C01-F04F-BB1B-3CAA097C2851}" destId="{DA57A635-BF27-9A46-814F-3C3A4FB7DE18}" srcOrd="0" destOrd="0" presId="urn:microsoft.com/office/officeart/2005/8/layout/orgChart1"/>
    <dgm:cxn modelId="{EB41EF31-BDB6-8E41-8201-AED7419C2893}" type="presParOf" srcId="{DA57A635-BF27-9A46-814F-3C3A4FB7DE18}" destId="{88052CBD-2636-034C-8BF9-EC9E4DD36244}" srcOrd="0" destOrd="0" presId="urn:microsoft.com/office/officeart/2005/8/layout/orgChart1"/>
    <dgm:cxn modelId="{25DDD68C-2919-4D49-A1F7-9B3DBD9443AF}" type="presParOf" srcId="{DA57A635-BF27-9A46-814F-3C3A4FB7DE18}" destId="{8B60F886-2DD0-2243-9244-952C260A83DE}" srcOrd="1" destOrd="0" presId="urn:microsoft.com/office/officeart/2005/8/layout/orgChart1"/>
    <dgm:cxn modelId="{3A2C1321-4E4D-B545-A5DE-BA5D7182214B}" type="presParOf" srcId="{EBD57578-1C01-F04F-BB1B-3CAA097C2851}" destId="{1339C0D9-C8D8-E040-B564-7C138172646E}" srcOrd="1" destOrd="0" presId="urn:microsoft.com/office/officeart/2005/8/layout/orgChart1"/>
    <dgm:cxn modelId="{39E82863-A735-5843-B9E8-3E4A17A02646}" type="presParOf" srcId="{EBD57578-1C01-F04F-BB1B-3CAA097C2851}" destId="{65ACC69F-A137-3849-9298-66CA8232A03F}" srcOrd="2" destOrd="0" presId="urn:microsoft.com/office/officeart/2005/8/layout/orgChart1"/>
    <dgm:cxn modelId="{C0C278EF-A3EB-8F4D-AAD7-6DF162762BB9}" type="presParOf" srcId="{FB547C10-6A35-CD49-BF21-834E0BE69A39}" destId="{B9CCC5A9-95AB-9F42-9201-3C036EEFD613}" srcOrd="2" destOrd="0" presId="urn:microsoft.com/office/officeart/2005/8/layout/orgChart1"/>
    <dgm:cxn modelId="{2D136E7C-3359-0D4F-ADE7-5759C3736F0F}" type="presParOf" srcId="{FB547C10-6A35-CD49-BF21-834E0BE69A39}" destId="{2748B84B-D33C-FA4A-9A14-D8E44F1A89DD}" srcOrd="3" destOrd="0" presId="urn:microsoft.com/office/officeart/2005/8/layout/orgChart1"/>
    <dgm:cxn modelId="{7778E963-23F3-3444-BF85-579288133600}" type="presParOf" srcId="{2748B84B-D33C-FA4A-9A14-D8E44F1A89DD}" destId="{853EB353-371B-8C44-B571-991D1BA6F83B}" srcOrd="0" destOrd="0" presId="urn:microsoft.com/office/officeart/2005/8/layout/orgChart1"/>
    <dgm:cxn modelId="{2C65B063-FE5D-094B-94C8-FDF420325D93}" type="presParOf" srcId="{853EB353-371B-8C44-B571-991D1BA6F83B}" destId="{E8630A19-FE1C-8E43-BAD2-554B0F3E8A7F}" srcOrd="0" destOrd="0" presId="urn:microsoft.com/office/officeart/2005/8/layout/orgChart1"/>
    <dgm:cxn modelId="{5EE672B5-B02C-7E4A-9E81-F54D5831F387}" type="presParOf" srcId="{853EB353-371B-8C44-B571-991D1BA6F83B}" destId="{7FDAF83D-8E70-2C4B-A56B-09D2269C72BA}" srcOrd="1" destOrd="0" presId="urn:microsoft.com/office/officeart/2005/8/layout/orgChart1"/>
    <dgm:cxn modelId="{1975F6D0-0D5A-E543-B4CB-C319C5211FB4}" type="presParOf" srcId="{2748B84B-D33C-FA4A-9A14-D8E44F1A89DD}" destId="{53D8EE08-1BE5-2D49-AADF-BE542822BAA5}" srcOrd="1" destOrd="0" presId="urn:microsoft.com/office/officeart/2005/8/layout/orgChart1"/>
    <dgm:cxn modelId="{623745A4-5B7E-0F4C-A77C-C9E052BF1EA9}" type="presParOf" srcId="{2748B84B-D33C-FA4A-9A14-D8E44F1A89DD}" destId="{53CA5E19-A7B9-8342-B329-4326906C7A97}" srcOrd="2" destOrd="0" presId="urn:microsoft.com/office/officeart/2005/8/layout/orgChart1"/>
    <dgm:cxn modelId="{BF2EDA4D-35FC-A54A-8EA6-F633BF9CDD5D}" type="presParOf" srcId="{FB547C10-6A35-CD49-BF21-834E0BE69A39}" destId="{5DAC85E6-5B2E-9F4A-A45B-24E74EBCDA9F}" srcOrd="4" destOrd="0" presId="urn:microsoft.com/office/officeart/2005/8/layout/orgChart1"/>
    <dgm:cxn modelId="{10903BD9-9D29-C540-BF49-82529BA34308}" type="presParOf" srcId="{FB547C10-6A35-CD49-BF21-834E0BE69A39}" destId="{390B2948-A03C-2447-BEBB-EB88C4CE67CA}" srcOrd="5" destOrd="0" presId="urn:microsoft.com/office/officeart/2005/8/layout/orgChart1"/>
    <dgm:cxn modelId="{AB99A7BA-B652-BE47-B32A-250A5A250449}" type="presParOf" srcId="{390B2948-A03C-2447-BEBB-EB88C4CE67CA}" destId="{498E3FA3-4F22-EB45-967C-F5BEC9EA9FAB}" srcOrd="0" destOrd="0" presId="urn:microsoft.com/office/officeart/2005/8/layout/orgChart1"/>
    <dgm:cxn modelId="{0EA1407D-0111-CA4E-BF47-D72B4F8C0118}" type="presParOf" srcId="{498E3FA3-4F22-EB45-967C-F5BEC9EA9FAB}" destId="{F4BDB6B9-78F1-2945-A437-A067819FB7FC}" srcOrd="0" destOrd="0" presId="urn:microsoft.com/office/officeart/2005/8/layout/orgChart1"/>
    <dgm:cxn modelId="{44CDAD77-6BC8-F840-B6D7-EDC7771F0853}" type="presParOf" srcId="{498E3FA3-4F22-EB45-967C-F5BEC9EA9FAB}" destId="{6D8EC4A8-7484-8644-9143-D3A1D5616631}" srcOrd="1" destOrd="0" presId="urn:microsoft.com/office/officeart/2005/8/layout/orgChart1"/>
    <dgm:cxn modelId="{EC1B414A-5CA4-E74F-89B6-7274B84F8A83}" type="presParOf" srcId="{390B2948-A03C-2447-BEBB-EB88C4CE67CA}" destId="{2CBBCF2C-B22B-8E41-BA16-E2D9E17026F0}" srcOrd="1" destOrd="0" presId="urn:microsoft.com/office/officeart/2005/8/layout/orgChart1"/>
    <dgm:cxn modelId="{B0DBF111-3514-F644-B01C-7DDC02E348E3}" type="presParOf" srcId="{390B2948-A03C-2447-BEBB-EB88C4CE67CA}" destId="{16C7F41C-186A-874B-813C-6B866709F620}" srcOrd="2" destOrd="0" presId="urn:microsoft.com/office/officeart/2005/8/layout/orgChart1"/>
    <dgm:cxn modelId="{5505915F-2EBC-7848-BF10-D6149F9DCFF3}" type="presParOf" srcId="{FB547C10-6A35-CD49-BF21-834E0BE69A39}" destId="{41549B7D-DCDC-D54B-A51D-1D3AB00DC073}" srcOrd="6" destOrd="0" presId="urn:microsoft.com/office/officeart/2005/8/layout/orgChart1"/>
    <dgm:cxn modelId="{0A1A18BD-C83E-F64B-B49E-7EB0DED5B28B}" type="presParOf" srcId="{FB547C10-6A35-CD49-BF21-834E0BE69A39}" destId="{094FC3A7-2E7C-2B49-A75F-3DE8404117FE}" srcOrd="7" destOrd="0" presId="urn:microsoft.com/office/officeart/2005/8/layout/orgChart1"/>
    <dgm:cxn modelId="{226700EF-2F5B-414C-9A55-DA448906FE43}" type="presParOf" srcId="{094FC3A7-2E7C-2B49-A75F-3DE8404117FE}" destId="{C21EA5E2-9571-3D4A-B291-171C7F40F1B8}" srcOrd="0" destOrd="0" presId="urn:microsoft.com/office/officeart/2005/8/layout/orgChart1"/>
    <dgm:cxn modelId="{B3F8A6CD-B4BA-EC41-A1A0-8DC0425E726B}" type="presParOf" srcId="{C21EA5E2-9571-3D4A-B291-171C7F40F1B8}" destId="{2CC07534-3536-A246-8744-AF66EF17A02E}" srcOrd="0" destOrd="0" presId="urn:microsoft.com/office/officeart/2005/8/layout/orgChart1"/>
    <dgm:cxn modelId="{940203BC-DA86-B74E-9221-F28207ED3821}" type="presParOf" srcId="{C21EA5E2-9571-3D4A-B291-171C7F40F1B8}" destId="{EF2C4ACC-8BF7-9342-AAEC-FD46D040A4B2}" srcOrd="1" destOrd="0" presId="urn:microsoft.com/office/officeart/2005/8/layout/orgChart1"/>
    <dgm:cxn modelId="{D22E3D43-30AD-D34F-A26B-88398FA6EEB8}" type="presParOf" srcId="{094FC3A7-2E7C-2B49-A75F-3DE8404117FE}" destId="{18A5BEFB-0CD7-BE4B-A9EE-BA69823F0755}" srcOrd="1" destOrd="0" presId="urn:microsoft.com/office/officeart/2005/8/layout/orgChart1"/>
    <dgm:cxn modelId="{D5261688-BE3F-FF4E-B0B6-BEBD4C7287A8}" type="presParOf" srcId="{094FC3A7-2E7C-2B49-A75F-3DE8404117FE}" destId="{7D15DD9A-8A3F-F341-BCE7-FE71EE8DE430}" srcOrd="2" destOrd="0" presId="urn:microsoft.com/office/officeart/2005/8/layout/orgChart1"/>
    <dgm:cxn modelId="{F9A8762C-2ABB-584A-A24D-3D2D5F3D25BA}" type="presParOf" srcId="{412F2A36-9D82-E242-A127-03981F75438A}" destId="{CE62D265-84E4-5642-BE90-EA5F2C67A5F2}" srcOrd="2" destOrd="0" presId="urn:microsoft.com/office/officeart/2005/8/layout/orgChart1"/>
    <dgm:cxn modelId="{CAD30676-0564-C246-916A-734CB1CEAAD8}" type="presParOf" srcId="{071F905A-2BFB-B844-B963-8C5DACB67EF9}" destId="{A8277F4F-1F6E-464E-AEC6-14CBF5F6B6B0}" srcOrd="2" destOrd="0" presId="urn:microsoft.com/office/officeart/2005/8/layout/orgChart1"/>
    <dgm:cxn modelId="{BF8A7A2F-A5FC-E343-9637-CAEE1E4A314B}" type="presParOf" srcId="{071F905A-2BFB-B844-B963-8C5DACB67EF9}" destId="{1D5D614E-36DD-7A49-B0CD-CE0ACCC3F8B1}" srcOrd="3" destOrd="0" presId="urn:microsoft.com/office/officeart/2005/8/layout/orgChart1"/>
    <dgm:cxn modelId="{5A6EC076-99EA-8C40-9434-B9159ADB11C2}" type="presParOf" srcId="{1D5D614E-36DD-7A49-B0CD-CE0ACCC3F8B1}" destId="{DA910F84-EF47-2C4C-B45E-27C0CE91546B}" srcOrd="0" destOrd="0" presId="urn:microsoft.com/office/officeart/2005/8/layout/orgChart1"/>
    <dgm:cxn modelId="{1031CBD3-110A-A74C-BF83-8B3D26DD55AE}" type="presParOf" srcId="{DA910F84-EF47-2C4C-B45E-27C0CE91546B}" destId="{93BD3FEA-6291-EE45-BF6A-4E36A828FDAE}" srcOrd="0" destOrd="0" presId="urn:microsoft.com/office/officeart/2005/8/layout/orgChart1"/>
    <dgm:cxn modelId="{6C87E8B3-70C4-CD40-8B8D-56F1ED976E6D}" type="presParOf" srcId="{DA910F84-EF47-2C4C-B45E-27C0CE91546B}" destId="{7B07BE4F-A4A1-7E47-857C-6027BEDD3D77}" srcOrd="1" destOrd="0" presId="urn:microsoft.com/office/officeart/2005/8/layout/orgChart1"/>
    <dgm:cxn modelId="{B7DE9430-6CC1-604D-AFF8-B38991D76CA3}" type="presParOf" srcId="{1D5D614E-36DD-7A49-B0CD-CE0ACCC3F8B1}" destId="{C7E870D8-C33F-8A45-B4AB-007981B4ABB1}" srcOrd="1" destOrd="0" presId="urn:microsoft.com/office/officeart/2005/8/layout/orgChart1"/>
    <dgm:cxn modelId="{F37FD09D-A382-E542-86A6-9EB3C40D7DC5}" type="presParOf" srcId="{C7E870D8-C33F-8A45-B4AB-007981B4ABB1}" destId="{5707BBC3-8DAB-9244-9DE2-8B7CF8234305}" srcOrd="0" destOrd="0" presId="urn:microsoft.com/office/officeart/2005/8/layout/orgChart1"/>
    <dgm:cxn modelId="{1AB14865-C9A3-F346-998E-25783C43461C}" type="presParOf" srcId="{C7E870D8-C33F-8A45-B4AB-007981B4ABB1}" destId="{4ED10AF2-4B49-FC4F-A9F9-C34558C97875}" srcOrd="1" destOrd="0" presId="urn:microsoft.com/office/officeart/2005/8/layout/orgChart1"/>
    <dgm:cxn modelId="{6689D737-57D4-8044-B03E-B68D59861227}" type="presParOf" srcId="{4ED10AF2-4B49-FC4F-A9F9-C34558C97875}" destId="{C13595BF-2808-6848-B747-BABB3ED34695}" srcOrd="0" destOrd="0" presId="urn:microsoft.com/office/officeart/2005/8/layout/orgChart1"/>
    <dgm:cxn modelId="{B0822942-13C8-8F42-921A-0A153617B57A}" type="presParOf" srcId="{C13595BF-2808-6848-B747-BABB3ED34695}" destId="{C00DB9BB-7B58-E449-8BBB-22C99804C46C}" srcOrd="0" destOrd="0" presId="urn:microsoft.com/office/officeart/2005/8/layout/orgChart1"/>
    <dgm:cxn modelId="{9B078072-6995-1144-9E73-0E5B91AD5822}" type="presParOf" srcId="{C13595BF-2808-6848-B747-BABB3ED34695}" destId="{31A088FD-EDC4-B94E-B014-CA722EDD07F3}" srcOrd="1" destOrd="0" presId="urn:microsoft.com/office/officeart/2005/8/layout/orgChart1"/>
    <dgm:cxn modelId="{0BA907AF-D823-8141-83C4-7D3BA4605E4E}" type="presParOf" srcId="{4ED10AF2-4B49-FC4F-A9F9-C34558C97875}" destId="{058C360A-79F4-F245-8D42-7E4938946EDD}" srcOrd="1" destOrd="0" presId="urn:microsoft.com/office/officeart/2005/8/layout/orgChart1"/>
    <dgm:cxn modelId="{28B65DB4-33EF-5640-A6EC-EDE26443820A}" type="presParOf" srcId="{4ED10AF2-4B49-FC4F-A9F9-C34558C97875}" destId="{3B1287BF-DC55-CC4A-A4F9-2E03D90FB871}" srcOrd="2" destOrd="0" presId="urn:microsoft.com/office/officeart/2005/8/layout/orgChart1"/>
    <dgm:cxn modelId="{5FBD94BF-5385-E44B-9928-D4DAEA4BEEEE}" type="presParOf" srcId="{C7E870D8-C33F-8A45-B4AB-007981B4ABB1}" destId="{FA09AB05-D9C7-1B47-AB85-A1D277978F58}" srcOrd="2" destOrd="0" presId="urn:microsoft.com/office/officeart/2005/8/layout/orgChart1"/>
    <dgm:cxn modelId="{38367138-E3C3-BA48-ACF1-C02DDA6BB0D4}" type="presParOf" srcId="{C7E870D8-C33F-8A45-B4AB-007981B4ABB1}" destId="{1A963259-0617-F646-BFE9-84E7470ECA6C}" srcOrd="3" destOrd="0" presId="urn:microsoft.com/office/officeart/2005/8/layout/orgChart1"/>
    <dgm:cxn modelId="{A54AD101-FF10-074F-9F97-01161EE28A49}" type="presParOf" srcId="{1A963259-0617-F646-BFE9-84E7470ECA6C}" destId="{5DC4B555-7FA7-C641-A7C3-38D8CC430320}" srcOrd="0" destOrd="0" presId="urn:microsoft.com/office/officeart/2005/8/layout/orgChart1"/>
    <dgm:cxn modelId="{454244EA-3047-ED48-81CB-A7FB9FB0E82D}" type="presParOf" srcId="{5DC4B555-7FA7-C641-A7C3-38D8CC430320}" destId="{805FDB2B-FB54-F84F-960C-DB174C751BBE}" srcOrd="0" destOrd="0" presId="urn:microsoft.com/office/officeart/2005/8/layout/orgChart1"/>
    <dgm:cxn modelId="{0DF3D415-6385-3343-8BB9-B495EAF8EB25}" type="presParOf" srcId="{5DC4B555-7FA7-C641-A7C3-38D8CC430320}" destId="{C85FF567-EC65-5145-BA8D-E4BBB2D114C6}" srcOrd="1" destOrd="0" presId="urn:microsoft.com/office/officeart/2005/8/layout/orgChart1"/>
    <dgm:cxn modelId="{D7A33F11-6FA7-5E41-83A1-9D6F5CECBA5B}" type="presParOf" srcId="{1A963259-0617-F646-BFE9-84E7470ECA6C}" destId="{086321D6-8EDD-B24E-AABF-C9DC234E4F8E}" srcOrd="1" destOrd="0" presId="urn:microsoft.com/office/officeart/2005/8/layout/orgChart1"/>
    <dgm:cxn modelId="{0D7BD8FD-EC8E-F644-A858-BF6B1F3A25CE}" type="presParOf" srcId="{1A963259-0617-F646-BFE9-84E7470ECA6C}" destId="{268CC66C-B568-BA4A-8C28-1FD86996220C}" srcOrd="2" destOrd="0" presId="urn:microsoft.com/office/officeart/2005/8/layout/orgChart1"/>
    <dgm:cxn modelId="{5DED7284-4430-7547-9EAC-76FE66F4AAF8}" type="presParOf" srcId="{1D5D614E-36DD-7A49-B0CD-CE0ACCC3F8B1}" destId="{3ED6AC8F-5958-BC43-A6C9-4CCE8E618CA8}" srcOrd="2" destOrd="0" presId="urn:microsoft.com/office/officeart/2005/8/layout/orgChart1"/>
    <dgm:cxn modelId="{4DF325D2-073F-1B43-A28A-B57C26C9ECD2}" type="presParOf" srcId="{FA853B05-16A6-D340-887F-9A2E08E305A0}" destId="{25348FD9-BDFB-8946-BE60-5FF309D04736}"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9AB05-D9C7-1B47-AB85-A1D277978F58}">
      <dsp:nvSpPr>
        <dsp:cNvPr id="0" name=""/>
        <dsp:cNvSpPr/>
      </dsp:nvSpPr>
      <dsp:spPr>
        <a:xfrm>
          <a:off x="5500175" y="1235020"/>
          <a:ext cx="743604" cy="776958"/>
        </a:xfrm>
        <a:custGeom>
          <a:avLst/>
          <a:gdLst/>
          <a:ahLst/>
          <a:cxnLst/>
          <a:rect l="0" t="0" r="0" b="0"/>
          <a:pathLst>
            <a:path>
              <a:moveTo>
                <a:pt x="0" y="0"/>
              </a:moveTo>
              <a:lnTo>
                <a:pt x="0" y="776958"/>
              </a:lnTo>
              <a:lnTo>
                <a:pt x="743604" y="776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07BBC3-8DAB-9244-9DE2-8B7CF8234305}">
      <dsp:nvSpPr>
        <dsp:cNvPr id="0" name=""/>
        <dsp:cNvSpPr/>
      </dsp:nvSpPr>
      <dsp:spPr>
        <a:xfrm>
          <a:off x="5275285" y="1235020"/>
          <a:ext cx="224889" cy="776357"/>
        </a:xfrm>
        <a:custGeom>
          <a:avLst/>
          <a:gdLst/>
          <a:ahLst/>
          <a:cxnLst/>
          <a:rect l="0" t="0" r="0" b="0"/>
          <a:pathLst>
            <a:path>
              <a:moveTo>
                <a:pt x="224889" y="0"/>
              </a:moveTo>
              <a:lnTo>
                <a:pt x="224889" y="776357"/>
              </a:lnTo>
              <a:lnTo>
                <a:pt x="0" y="77635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77F4F-1F6E-464E-AEC6-14CBF5F6B6B0}">
      <dsp:nvSpPr>
        <dsp:cNvPr id="0" name=""/>
        <dsp:cNvSpPr/>
      </dsp:nvSpPr>
      <dsp:spPr>
        <a:xfrm>
          <a:off x="4048918" y="503126"/>
          <a:ext cx="1852273" cy="230624"/>
        </a:xfrm>
        <a:custGeom>
          <a:avLst/>
          <a:gdLst/>
          <a:ahLst/>
          <a:cxnLst/>
          <a:rect l="0" t="0" r="0" b="0"/>
          <a:pathLst>
            <a:path>
              <a:moveTo>
                <a:pt x="0" y="0"/>
              </a:moveTo>
              <a:lnTo>
                <a:pt x="0" y="125357"/>
              </a:lnTo>
              <a:lnTo>
                <a:pt x="1852273" y="125357"/>
              </a:lnTo>
              <a:lnTo>
                <a:pt x="1852273" y="2306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49B7D-DCDC-D54B-A51D-1D3AB00DC073}">
      <dsp:nvSpPr>
        <dsp:cNvPr id="0" name=""/>
        <dsp:cNvSpPr/>
      </dsp:nvSpPr>
      <dsp:spPr>
        <a:xfrm>
          <a:off x="1313928" y="1235020"/>
          <a:ext cx="552028" cy="1460921"/>
        </a:xfrm>
        <a:custGeom>
          <a:avLst/>
          <a:gdLst/>
          <a:ahLst/>
          <a:cxnLst/>
          <a:rect l="0" t="0" r="0" b="0"/>
          <a:pathLst>
            <a:path>
              <a:moveTo>
                <a:pt x="552028" y="0"/>
              </a:moveTo>
              <a:lnTo>
                <a:pt x="552028" y="1460921"/>
              </a:lnTo>
              <a:lnTo>
                <a:pt x="0" y="146092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C85E6-5B2E-9F4A-A45B-24E74EBCDA9F}">
      <dsp:nvSpPr>
        <dsp:cNvPr id="0" name=""/>
        <dsp:cNvSpPr/>
      </dsp:nvSpPr>
      <dsp:spPr>
        <a:xfrm>
          <a:off x="1865957" y="1235020"/>
          <a:ext cx="723011" cy="1913819"/>
        </a:xfrm>
        <a:custGeom>
          <a:avLst/>
          <a:gdLst/>
          <a:ahLst/>
          <a:cxnLst/>
          <a:rect l="0" t="0" r="0" b="0"/>
          <a:pathLst>
            <a:path>
              <a:moveTo>
                <a:pt x="0" y="0"/>
              </a:moveTo>
              <a:lnTo>
                <a:pt x="0" y="1913819"/>
              </a:lnTo>
              <a:lnTo>
                <a:pt x="723011" y="19138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CCC5A9-95AB-9F42-9201-3C036EEFD613}">
      <dsp:nvSpPr>
        <dsp:cNvPr id="0" name=""/>
        <dsp:cNvSpPr/>
      </dsp:nvSpPr>
      <dsp:spPr>
        <a:xfrm>
          <a:off x="1865957" y="1235020"/>
          <a:ext cx="723011" cy="1172972"/>
        </a:xfrm>
        <a:custGeom>
          <a:avLst/>
          <a:gdLst/>
          <a:ahLst/>
          <a:cxnLst/>
          <a:rect l="0" t="0" r="0" b="0"/>
          <a:pathLst>
            <a:path>
              <a:moveTo>
                <a:pt x="0" y="0"/>
              </a:moveTo>
              <a:lnTo>
                <a:pt x="0" y="1172972"/>
              </a:lnTo>
              <a:lnTo>
                <a:pt x="723011" y="117297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7610C-846D-AF4A-B9DA-71A9C7CB9752}">
      <dsp:nvSpPr>
        <dsp:cNvPr id="0" name=""/>
        <dsp:cNvSpPr/>
      </dsp:nvSpPr>
      <dsp:spPr>
        <a:xfrm>
          <a:off x="1865957" y="1235020"/>
          <a:ext cx="723011" cy="441077"/>
        </a:xfrm>
        <a:custGeom>
          <a:avLst/>
          <a:gdLst/>
          <a:ahLst/>
          <a:cxnLst/>
          <a:rect l="0" t="0" r="0" b="0"/>
          <a:pathLst>
            <a:path>
              <a:moveTo>
                <a:pt x="0" y="0"/>
              </a:moveTo>
              <a:lnTo>
                <a:pt x="0" y="441077"/>
              </a:lnTo>
              <a:lnTo>
                <a:pt x="723011" y="4410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F7EBD6-A6C0-1E4F-AF5B-0B558E42E820}">
      <dsp:nvSpPr>
        <dsp:cNvPr id="0" name=""/>
        <dsp:cNvSpPr/>
      </dsp:nvSpPr>
      <dsp:spPr>
        <a:xfrm>
          <a:off x="2266973" y="503126"/>
          <a:ext cx="1781945" cy="230624"/>
        </a:xfrm>
        <a:custGeom>
          <a:avLst/>
          <a:gdLst/>
          <a:ahLst/>
          <a:cxnLst/>
          <a:rect l="0" t="0" r="0" b="0"/>
          <a:pathLst>
            <a:path>
              <a:moveTo>
                <a:pt x="1781945" y="0"/>
              </a:moveTo>
              <a:lnTo>
                <a:pt x="1781945" y="125357"/>
              </a:lnTo>
              <a:lnTo>
                <a:pt x="0" y="125357"/>
              </a:lnTo>
              <a:lnTo>
                <a:pt x="0" y="2306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05CB56-1BBF-CD47-9104-ADC8C0F2FD1D}">
      <dsp:nvSpPr>
        <dsp:cNvPr id="0" name=""/>
        <dsp:cNvSpPr/>
      </dsp:nvSpPr>
      <dsp:spPr>
        <a:xfrm>
          <a:off x="3197496" y="1856"/>
          <a:ext cx="1702844"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latin typeface="Montserrat" pitchFamily="2" charset="77"/>
            </a:rPr>
            <a:t>Spatial Regression Modeling</a:t>
          </a:r>
        </a:p>
      </dsp:txBody>
      <dsp:txXfrm>
        <a:off x="3197496" y="1856"/>
        <a:ext cx="1702844" cy="501270"/>
      </dsp:txXfrm>
    </dsp:sp>
    <dsp:sp modelId="{FE21B6D6-A1A6-8041-BB14-F63E9D43D842}">
      <dsp:nvSpPr>
        <dsp:cNvPr id="0" name=""/>
        <dsp:cNvSpPr/>
      </dsp:nvSpPr>
      <dsp:spPr>
        <a:xfrm>
          <a:off x="1765703" y="733750"/>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latin typeface="Montserrat" pitchFamily="2" charset="77"/>
            </a:rPr>
            <a:t>Frequentist</a:t>
          </a:r>
        </a:p>
      </dsp:txBody>
      <dsp:txXfrm>
        <a:off x="1765703" y="733750"/>
        <a:ext cx="1002540" cy="501270"/>
      </dsp:txXfrm>
    </dsp:sp>
    <dsp:sp modelId="{88052CBD-2636-034C-8BF9-EC9E4DD36244}">
      <dsp:nvSpPr>
        <dsp:cNvPr id="0" name=""/>
        <dsp:cNvSpPr/>
      </dsp:nvSpPr>
      <dsp:spPr>
        <a:xfrm>
          <a:off x="2588969" y="1425463"/>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Spatial Error Model (SEM)</a:t>
          </a:r>
        </a:p>
      </dsp:txBody>
      <dsp:txXfrm>
        <a:off x="2588969" y="1425463"/>
        <a:ext cx="1002540" cy="501270"/>
      </dsp:txXfrm>
    </dsp:sp>
    <dsp:sp modelId="{E8630A19-FE1C-8E43-BAD2-554B0F3E8A7F}">
      <dsp:nvSpPr>
        <dsp:cNvPr id="0" name=""/>
        <dsp:cNvSpPr/>
      </dsp:nvSpPr>
      <dsp:spPr>
        <a:xfrm>
          <a:off x="2588969" y="2157357"/>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Spatial Lag Model (SLX)</a:t>
          </a:r>
        </a:p>
      </dsp:txBody>
      <dsp:txXfrm>
        <a:off x="2588969" y="2157357"/>
        <a:ext cx="1002540" cy="501270"/>
      </dsp:txXfrm>
    </dsp:sp>
    <dsp:sp modelId="{F4BDB6B9-78F1-2945-A437-A067819FB7FC}">
      <dsp:nvSpPr>
        <dsp:cNvPr id="0" name=""/>
        <dsp:cNvSpPr/>
      </dsp:nvSpPr>
      <dsp:spPr>
        <a:xfrm>
          <a:off x="2588969" y="2898204"/>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Spatial Durbin Error Model (SDEM)</a:t>
          </a:r>
        </a:p>
      </dsp:txBody>
      <dsp:txXfrm>
        <a:off x="2588969" y="2898204"/>
        <a:ext cx="1002540" cy="501270"/>
      </dsp:txXfrm>
    </dsp:sp>
    <dsp:sp modelId="{2CC07534-3536-A246-8744-AF66EF17A02E}">
      <dsp:nvSpPr>
        <dsp:cNvPr id="0" name=""/>
        <dsp:cNvSpPr/>
      </dsp:nvSpPr>
      <dsp:spPr>
        <a:xfrm>
          <a:off x="311388" y="2445307"/>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Ordinary Least Squares</a:t>
          </a:r>
        </a:p>
      </dsp:txBody>
      <dsp:txXfrm>
        <a:off x="311388" y="2445307"/>
        <a:ext cx="1002540" cy="501270"/>
      </dsp:txXfrm>
    </dsp:sp>
    <dsp:sp modelId="{93BD3FEA-6291-EE45-BF6A-4E36A828FDAE}">
      <dsp:nvSpPr>
        <dsp:cNvPr id="0" name=""/>
        <dsp:cNvSpPr/>
      </dsp:nvSpPr>
      <dsp:spPr>
        <a:xfrm>
          <a:off x="5399921" y="733750"/>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latin typeface="Montserrat" pitchFamily="2" charset="77"/>
            </a:rPr>
            <a:t>Bayesian</a:t>
          </a:r>
        </a:p>
      </dsp:txBody>
      <dsp:txXfrm>
        <a:off x="5399921" y="733750"/>
        <a:ext cx="1002540" cy="501270"/>
      </dsp:txXfrm>
    </dsp:sp>
    <dsp:sp modelId="{C00DB9BB-7B58-E449-8BBB-22C99804C46C}">
      <dsp:nvSpPr>
        <dsp:cNvPr id="0" name=""/>
        <dsp:cNvSpPr/>
      </dsp:nvSpPr>
      <dsp:spPr>
        <a:xfrm>
          <a:off x="4272745" y="1760742"/>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0" kern="1200">
              <a:latin typeface="+mj-lt"/>
            </a:rPr>
            <a:t>Basic Model</a:t>
          </a:r>
        </a:p>
      </dsp:txBody>
      <dsp:txXfrm>
        <a:off x="4272745" y="1760742"/>
        <a:ext cx="1002540" cy="501270"/>
      </dsp:txXfrm>
    </dsp:sp>
    <dsp:sp modelId="{805FDB2B-FB54-F84F-960C-DB174C751BBE}">
      <dsp:nvSpPr>
        <dsp:cNvPr id="0" name=""/>
        <dsp:cNvSpPr/>
      </dsp:nvSpPr>
      <dsp:spPr>
        <a:xfrm>
          <a:off x="6243779" y="1761344"/>
          <a:ext cx="1002540" cy="501270"/>
        </a:xfrm>
        <a:prstGeom prst="rect">
          <a:avLst/>
        </a:prstGeom>
        <a:no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0" kern="1200">
              <a:latin typeface="+mj-lt"/>
            </a:rPr>
            <a:t>INLA Model</a:t>
          </a:r>
        </a:p>
      </dsp:txBody>
      <dsp:txXfrm>
        <a:off x="6243779" y="1761344"/>
        <a:ext cx="1002540" cy="50127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9a2b255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19a2b255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a:solidFill>
                <a:srgbClr val="000000"/>
              </a:solidFill>
              <a:effectLst/>
              <a:latin typeface="Helvetica" pitchFamily="2" charset="0"/>
            </a:endParaRPr>
          </a:p>
        </p:txBody>
      </p:sp>
    </p:spTree>
    <p:extLst>
      <p:ext uri="{BB962C8B-B14F-4D97-AF65-F5344CB8AC3E}">
        <p14:creationId xmlns:p14="http://schemas.microsoft.com/office/powerpoint/2010/main" val="2776533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339810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3055604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379731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295459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357296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GB" b="0" i="0">
                <a:solidFill>
                  <a:srgbClr val="D1D5DB"/>
                </a:solidFill>
                <a:effectLst/>
                <a:latin typeface="Söhne"/>
              </a:rPr>
              <a:t>.</a:t>
            </a:r>
          </a:p>
          <a:p>
            <a:endParaRPr lang="en-LK"/>
          </a:p>
        </p:txBody>
      </p:sp>
    </p:spTree>
    <p:extLst>
      <p:ext uri="{BB962C8B-B14F-4D97-AF65-F5344CB8AC3E}">
        <p14:creationId xmlns:p14="http://schemas.microsoft.com/office/powerpoint/2010/main" val="2855662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solidFill>
                <a:srgbClr val="000000"/>
              </a:solidFill>
              <a:effectLst/>
              <a:latin typeface="Helvetica" pitchFamily="2" charset="0"/>
            </a:endParaRPr>
          </a:p>
        </p:txBody>
      </p:sp>
    </p:spTree>
    <p:extLst>
      <p:ext uri="{BB962C8B-B14F-4D97-AF65-F5344CB8AC3E}">
        <p14:creationId xmlns:p14="http://schemas.microsoft.com/office/powerpoint/2010/main" val="2071626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LK"/>
          </a:p>
        </p:txBody>
      </p:sp>
    </p:spTree>
    <p:extLst>
      <p:ext uri="{BB962C8B-B14F-4D97-AF65-F5344CB8AC3E}">
        <p14:creationId xmlns:p14="http://schemas.microsoft.com/office/powerpoint/2010/main" val="2540506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LK"/>
          </a:p>
        </p:txBody>
      </p:sp>
    </p:spTree>
    <p:extLst>
      <p:ext uri="{BB962C8B-B14F-4D97-AF65-F5344CB8AC3E}">
        <p14:creationId xmlns:p14="http://schemas.microsoft.com/office/powerpoint/2010/main" val="21769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372060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90cfa031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90cfa031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190cfa031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190cfa031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94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90cfa031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90cfa031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82334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GB" b="0" i="0">
                <a:solidFill>
                  <a:schemeClr val="bg2"/>
                </a:solidFill>
                <a:effectLst/>
                <a:latin typeface="Söhne"/>
              </a:rPr>
              <a:t>Eradicating poverty requires strategies that address the root causes of deprivation and inequality.</a:t>
            </a:r>
            <a:r>
              <a:rPr lang="en-GB">
                <a:solidFill>
                  <a:schemeClr val="bg2"/>
                </a:solidFill>
                <a:latin typeface="Söhne"/>
              </a:rPr>
              <a:t> </a:t>
            </a:r>
            <a:endParaRPr lang="en-GB" b="0" i="0">
              <a:solidFill>
                <a:schemeClr val="bg2"/>
              </a:solidFill>
              <a:effectLst/>
              <a:latin typeface="Söhne"/>
            </a:endParaRPr>
          </a:p>
          <a:p>
            <a:pPr marL="114300" indent="0">
              <a:buNone/>
            </a:pPr>
            <a:endParaRPr lang="en-GB">
              <a:solidFill>
                <a:schemeClr val="bg2"/>
              </a:solidFill>
              <a:latin typeface="Söhne"/>
            </a:endParaRPr>
          </a:p>
          <a:p>
            <a:pPr marL="114300" indent="0">
              <a:buNone/>
            </a:pPr>
            <a:r>
              <a:rPr lang="en-GB" b="1">
                <a:solidFill>
                  <a:schemeClr val="bg2"/>
                </a:solidFill>
                <a:latin typeface="Söhne"/>
              </a:rPr>
              <a:t>Interventions across domains</a:t>
            </a:r>
            <a:r>
              <a:rPr lang="en-GB">
                <a:solidFill>
                  <a:schemeClr val="bg2"/>
                </a:solidFill>
                <a:latin typeface="Söhne"/>
              </a:rPr>
              <a:t>: Education / Healthcare / Infrastructure 					Development / Employment Generation</a:t>
            </a:r>
          </a:p>
          <a:p>
            <a:pPr marL="114300" indent="0">
              <a:buNone/>
            </a:pPr>
            <a:endParaRPr lang="en-GB">
              <a:solidFill>
                <a:schemeClr val="bg2"/>
              </a:solidFill>
              <a:latin typeface="Söhne"/>
            </a:endParaRPr>
          </a:p>
          <a:p>
            <a:pPr marL="114300" indent="0">
              <a:lnSpc>
                <a:spcPct val="114999"/>
              </a:lnSpc>
              <a:buNone/>
            </a:pPr>
            <a:endParaRPr lang="en-GB">
              <a:solidFill>
                <a:schemeClr val="bg2"/>
              </a:solidFill>
              <a:latin typeface="Söhne"/>
            </a:endParaRPr>
          </a:p>
          <a:p>
            <a:pPr marL="114300" indent="0">
              <a:buNone/>
            </a:pPr>
            <a:endParaRPr lang="en-GB" b="1">
              <a:solidFill>
                <a:schemeClr val="bg2"/>
              </a:solidFill>
              <a:latin typeface="Söhne"/>
            </a:endParaRPr>
          </a:p>
          <a:p>
            <a:pPr marL="114300" indent="0">
              <a:lnSpc>
                <a:spcPct val="114999"/>
              </a:lnSpc>
              <a:buNone/>
            </a:pPr>
            <a:r>
              <a:rPr lang="en-GB" b="1">
                <a:solidFill>
                  <a:schemeClr val="bg2"/>
                </a:solidFill>
                <a:latin typeface="Söhne"/>
              </a:rPr>
              <a:t>Policy Frameworks</a:t>
            </a:r>
            <a:r>
              <a:rPr lang="en-GB">
                <a:solidFill>
                  <a:schemeClr val="bg2"/>
                </a:solidFill>
                <a:latin typeface="Söhne"/>
              </a:rPr>
              <a:t>: Policy coherence / Resource mobilization / Legal and Institutional 				reforms / Direct international Organizations / civil society</a:t>
            </a:r>
            <a:endParaRPr lang="en-GB">
              <a:solidFill>
                <a:schemeClr val="bg2"/>
              </a:solidFill>
            </a:endParaRPr>
          </a:p>
          <a:p>
            <a:endParaRPr lang="en-LK"/>
          </a:p>
        </p:txBody>
      </p:sp>
    </p:spTree>
    <p:extLst>
      <p:ext uri="{BB962C8B-B14F-4D97-AF65-F5344CB8AC3E}">
        <p14:creationId xmlns:p14="http://schemas.microsoft.com/office/powerpoint/2010/main" val="150619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b="0" i="0">
              <a:solidFill>
                <a:schemeClr val="bg2"/>
              </a:solidFill>
              <a:effectLst/>
              <a:latin typeface="Söhne"/>
            </a:endParaRPr>
          </a:p>
          <a:p>
            <a:pPr algn="l"/>
            <a:r>
              <a:rPr lang="en-GB" b="0" i="0">
                <a:effectLst/>
                <a:latin typeface="Söhne"/>
              </a:rPr>
              <a:t>Importance of Poverty Maps:</a:t>
            </a:r>
          </a:p>
          <a:p>
            <a:pPr algn="l"/>
            <a:r>
              <a:rPr lang="en-GB" b="0" i="0">
                <a:solidFill>
                  <a:srgbClr val="D1D5DB"/>
                </a:solidFill>
                <a:effectLst/>
                <a:latin typeface="Söhne"/>
              </a:rPr>
              <a:t>Poverty maps serve as invaluable tools in the planning and implementation of poverty eradication strategies by:</a:t>
            </a:r>
          </a:p>
          <a:p>
            <a:pPr algn="l">
              <a:buFont typeface="Arial" panose="020B0604020202020204" pitchFamily="34" charset="0"/>
              <a:buChar char="•"/>
            </a:pPr>
            <a:r>
              <a:rPr lang="en-GB" b="1" i="0">
                <a:solidFill>
                  <a:srgbClr val="D1D5DB"/>
                </a:solidFill>
                <a:effectLst/>
                <a:latin typeface="Söhne"/>
              </a:rPr>
              <a:t>Targeting Resources</a:t>
            </a:r>
            <a:r>
              <a:rPr lang="en-GB" b="0" i="0">
                <a:solidFill>
                  <a:srgbClr val="D1D5DB"/>
                </a:solidFill>
                <a:effectLst/>
                <a:latin typeface="Söhne"/>
              </a:rPr>
              <a:t>: Identifying areas and populations most in need allows policymakers and development practitioners to allocate resources efficiently and effectively.</a:t>
            </a:r>
          </a:p>
          <a:p>
            <a:pPr algn="l">
              <a:buFont typeface="Arial" panose="020B0604020202020204" pitchFamily="34" charset="0"/>
              <a:buChar char="•"/>
            </a:pPr>
            <a:r>
              <a:rPr lang="en-GB" b="1" i="0">
                <a:solidFill>
                  <a:srgbClr val="D1D5DB"/>
                </a:solidFill>
                <a:effectLst/>
                <a:latin typeface="Söhne"/>
              </a:rPr>
              <a:t>Monitoring Progress</a:t>
            </a:r>
            <a:r>
              <a:rPr lang="en-GB" b="0" i="0">
                <a:solidFill>
                  <a:srgbClr val="D1D5DB"/>
                </a:solidFill>
                <a:effectLst/>
                <a:latin typeface="Söhne"/>
              </a:rPr>
              <a:t>: Tracking changes in poverty levels over time enables stakeholders to evaluate the impact of interventions, adjust strategies, and measure progress towards poverty reduction goals.</a:t>
            </a:r>
          </a:p>
          <a:p>
            <a:pPr algn="l">
              <a:buFont typeface="Arial" panose="020B0604020202020204" pitchFamily="34" charset="0"/>
              <a:buChar char="•"/>
            </a:pPr>
            <a:r>
              <a:rPr lang="en-GB" b="1" i="0">
                <a:solidFill>
                  <a:srgbClr val="D1D5DB"/>
                </a:solidFill>
                <a:effectLst/>
                <a:latin typeface="Söhne"/>
              </a:rPr>
              <a:t>Informing Decision-Making</a:t>
            </a:r>
            <a:r>
              <a:rPr lang="en-GB" b="0" i="0">
                <a:solidFill>
                  <a:srgbClr val="D1D5DB"/>
                </a:solidFill>
                <a:effectLst/>
                <a:latin typeface="Söhne"/>
              </a:rPr>
              <a:t>: Providing spatially disaggregated data on poverty indicators facilitates evidence-based decision-making, enabling policymakers to tailor interventions to specific contexts and populations.</a:t>
            </a:r>
          </a:p>
          <a:p>
            <a:pPr algn="l">
              <a:buFont typeface="Arial" panose="020B0604020202020204" pitchFamily="34" charset="0"/>
              <a:buChar char="•"/>
            </a:pPr>
            <a:r>
              <a:rPr lang="en-GB" b="1" i="0">
                <a:solidFill>
                  <a:srgbClr val="D1D5DB"/>
                </a:solidFill>
                <a:effectLst/>
                <a:latin typeface="Söhne"/>
              </a:rPr>
              <a:t>Advocating for Change</a:t>
            </a:r>
            <a:r>
              <a:rPr lang="en-GB" b="0" i="0">
                <a:solidFill>
                  <a:srgbClr val="D1D5DB"/>
                </a:solidFill>
                <a:effectLst/>
                <a:latin typeface="Söhne"/>
              </a:rPr>
              <a:t>: Raising awareness about the spatial distribution and prevalence of poverty through maps can mobilize political will, galvanize public support, and advocate for policy reforms aimed at addressing underlying structural inequalities.</a:t>
            </a:r>
          </a:p>
          <a:p>
            <a:endParaRPr lang="en-LK"/>
          </a:p>
          <a:p>
            <a:r>
              <a:rPr lang="en-GB" b="0" i="0">
                <a:solidFill>
                  <a:srgbClr val="D1D5DB"/>
                </a:solidFill>
                <a:effectLst/>
                <a:latin typeface="Söhne"/>
              </a:rPr>
              <a:t>Poverty maps are powerful tools used to visualize and </a:t>
            </a:r>
            <a:r>
              <a:rPr lang="en-GB" b="0" i="0" err="1">
                <a:solidFill>
                  <a:srgbClr val="D1D5DB"/>
                </a:solidFill>
                <a:effectLst/>
                <a:latin typeface="Söhne"/>
              </a:rPr>
              <a:t>analyze</a:t>
            </a:r>
            <a:r>
              <a:rPr lang="en-GB" b="0" i="0">
                <a:solidFill>
                  <a:srgbClr val="D1D5DB"/>
                </a:solidFill>
                <a:effectLst/>
                <a:latin typeface="Söhne"/>
              </a:rPr>
              <a:t> the spatial distribution of poverty within a geographic area. They provide a visual representation of poverty levels, allowing policymakers, researchers, and development practitioners to identify areas of high need and target interventions more effectively.</a:t>
            </a:r>
          </a:p>
          <a:p>
            <a:r>
              <a:rPr lang="en-GB" b="0" i="0">
                <a:solidFill>
                  <a:srgbClr val="D1D5DB"/>
                </a:solidFill>
                <a:effectLst/>
                <a:latin typeface="Söhne"/>
              </a:rPr>
              <a:t>The maps often display poverty indicators such as income levels, access to basic services, housing conditions, and socio-economic vulnerabilities. By overlaying these indicators onto geographic boundaries, such as administrative units or, GIS data poverty maps reveal spatial patterns and disparities in poverty, highlighting areas with the greatest need for intervention.</a:t>
            </a:r>
            <a:endParaRPr lang="en-LK"/>
          </a:p>
          <a:p>
            <a:endParaRPr lang="en-LK"/>
          </a:p>
        </p:txBody>
      </p:sp>
    </p:spTree>
    <p:extLst>
      <p:ext uri="{BB962C8B-B14F-4D97-AF65-F5344CB8AC3E}">
        <p14:creationId xmlns:p14="http://schemas.microsoft.com/office/powerpoint/2010/main" val="158245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u="none" strike="noStrike">
                <a:solidFill>
                  <a:srgbClr val="212529"/>
                </a:solidFill>
                <a:effectLst/>
                <a:latin typeface="Lato" panose="020F0502020204030203" pitchFamily="34" charset="0"/>
              </a:rPr>
              <a:t>Historically, however, this has been no easy task. High-quality poverty maps that are both granular and up-to-date are hard to produce. This can be largely attributed to the difficulty of collecting detailed data on poverty how — and when — data on poverty are collected.</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Administrated typically every ten years, censuses remain the most detailed and granular source of statistical knowledge on a country, but in most developing countries, information on income and expenditure — indicators strongly suggestive of the presence of poverty — are rarely collected (## </a:t>
            </a:r>
            <a:r>
              <a:rPr lang="en-GB" b="0" i="0" u="none" strike="noStrike" err="1">
                <a:solidFill>
                  <a:srgbClr val="212529"/>
                </a:solidFill>
                <a:effectLst/>
                <a:latin typeface="Lato" panose="020F0502020204030203" pitchFamily="34" charset="0"/>
              </a:rPr>
              <a:t>Tarozzi</a:t>
            </a:r>
            <a:r>
              <a:rPr lang="en-GB" b="0" i="0" u="none" strike="noStrike">
                <a:solidFill>
                  <a:srgbClr val="212529"/>
                </a:solidFill>
                <a:effectLst/>
                <a:latin typeface="Lato" panose="020F0502020204030203" pitchFamily="34" charset="0"/>
              </a:rPr>
              <a:t> &amp; Deaton 2009).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Sri Lanka is no exception. The Sri Lankan census (called Census of Population and Housing, or CPH, last collected in 2012) makes available statistics on arguably the most granular level possible for each of the 14,022 Grama </a:t>
            </a:r>
            <a:r>
              <a:rPr lang="en-GB" b="0" i="0" u="none" strike="noStrike" err="1">
                <a:solidFill>
                  <a:srgbClr val="212529"/>
                </a:solidFill>
                <a:effectLst/>
                <a:latin typeface="Lato" panose="020F0502020204030203" pitchFamily="34" charset="0"/>
              </a:rPr>
              <a:t>Niladhari</a:t>
            </a:r>
            <a:r>
              <a:rPr lang="en-GB" b="0" i="0" u="none" strike="noStrike">
                <a:solidFill>
                  <a:srgbClr val="212529"/>
                </a:solidFill>
                <a:effectLst/>
                <a:latin typeface="Lato" panose="020F0502020204030203" pitchFamily="34" charset="0"/>
              </a:rPr>
              <a:t> Divisions (GNDs) in Sri Lanka. Nevertheless, none of the 109 variables it collected directly addresses income or consumption — indicators that have most often been used to capturing poverty in past research.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In its stead, the Sri Lankan government relies on a different source to understand the spatial distribution of poverty (albeit on a much less granular level): the Household Income and Expenditure Survey (HIES), which takes place every three years, a much shorter cycle than the decennial census. It collects information on the economic wellbeing of nationally representative households, such as their source of income and expenditure structure. It then calculates and presents the percentage of population falling below the official poverty line in a given district (known as Headcount Index, or HCI) as well as a common measure of the severity of poverty known as Poverty Gap Index.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   </a:t>
            </a:r>
            <a:endParaRPr lang="en-GB" b="0" i="0" u="none" strike="noStrike">
              <a:solidFill>
                <a:srgbClr val="000000"/>
              </a:solidFill>
              <a:effectLst/>
              <a:latin typeface="-webkit-standard"/>
            </a:endParaRPr>
          </a:p>
          <a:p>
            <a:pPr algn="l"/>
            <a:r>
              <a:rPr lang="en-GB" b="0" i="0" u="none" strike="noStrike">
                <a:solidFill>
                  <a:srgbClr val="212529"/>
                </a:solidFill>
                <a:effectLst/>
                <a:latin typeface="Lato" panose="020F0502020204030203" pitchFamily="34" charset="0"/>
              </a:rPr>
              <a:t>For those familiar with administrative geography in Sri Lanka, however, the way HIES aggregates and makes available data lends itself a fatal shortcoming (despite the comprehensiveness of its statistics). While the survey is conducted at a relatively granular level of District Secretariat Divisions (DSDs or DS Divisions) — of which there are 331 in Sri Lanka — the survey’s sample size is not large enough to accurately estimate statistics below the level of Districts, a higher-level administrative unit of which there are only 25 across the island (## DCS 2015 Report). In other words, by relying on this survey itself, we cannot possibly gain any concrete knowledge of the economic disparity that expectedly and demonstrably exists within each District.</a:t>
            </a:r>
          </a:p>
          <a:p>
            <a:pPr algn="l"/>
            <a:endParaRPr lang="en-GB" b="0" i="0" u="none" strike="noStrike">
              <a:solidFill>
                <a:srgbClr val="212529"/>
              </a:solidFill>
              <a:effectLst/>
              <a:latin typeface="Lato" panose="020F0502020204030203" pitchFamily="34" charset="0"/>
            </a:endParaRPr>
          </a:p>
          <a:p>
            <a:pPr algn="l"/>
            <a:endParaRPr lang="en-GB" b="0" i="0" u="none" strike="noStrike">
              <a:solidFill>
                <a:srgbClr val="212529"/>
              </a:solidFill>
              <a:effectLst/>
              <a:latin typeface="Lato" panose="020F0502020204030203" pitchFamily="34" charset="0"/>
            </a:endParaRPr>
          </a:p>
          <a:p>
            <a:pPr algn="l"/>
            <a:endParaRPr lang="en-GB" b="0" i="0" u="none" strike="noStrike">
              <a:solidFill>
                <a:srgbClr val="212529"/>
              </a:solidFill>
              <a:effectLst/>
              <a:latin typeface="Lato" panose="020F0502020204030203" pitchFamily="34" charset="0"/>
            </a:endParaRPr>
          </a:p>
          <a:p>
            <a:pPr marL="114300" indent="0">
              <a:buNone/>
            </a:pPr>
            <a:endParaRPr lang="en-US"/>
          </a:p>
          <a:p>
            <a:endParaRPr lang="en-US"/>
          </a:p>
          <a:p>
            <a:r>
              <a:rPr lang="en-US"/>
              <a:t>Updating census data takes a long time, making it difficult to quickly understand and respond to changes in poverty.</a:t>
            </a:r>
          </a:p>
          <a:p>
            <a:pPr>
              <a:lnSpc>
                <a:spcPct val="114999"/>
              </a:lnSpc>
            </a:pPr>
            <a:endParaRPr lang="en-US"/>
          </a:p>
          <a:p>
            <a:pPr>
              <a:lnSpc>
                <a:spcPct val="114999"/>
              </a:lnSpc>
            </a:pPr>
            <a:r>
              <a:rPr lang="en-US"/>
              <a:t>Asset-based indicators and Consumption based indicators that census relies on, may not accurately represent household economic conditions.</a:t>
            </a:r>
          </a:p>
          <a:p>
            <a:pPr>
              <a:lnSpc>
                <a:spcPct val="114999"/>
              </a:lnSpc>
            </a:pPr>
            <a:endParaRPr lang="en-US"/>
          </a:p>
          <a:p>
            <a:pPr>
              <a:lnSpc>
                <a:spcPct val="114999"/>
              </a:lnSpc>
            </a:pPr>
            <a:r>
              <a:rPr lang="en-US"/>
              <a:t>Also, conducting a census or household survey is both expensive and time-consuming.</a:t>
            </a:r>
          </a:p>
          <a:p>
            <a:pPr marL="114300" indent="0">
              <a:lnSpc>
                <a:spcPct val="114999"/>
              </a:lnSpc>
              <a:buNone/>
            </a:pPr>
            <a:endParaRPr lang="en-US"/>
          </a:p>
          <a:p>
            <a:pPr marL="114300" indent="0">
              <a:lnSpc>
                <a:spcPct val="114999"/>
              </a:lnSpc>
              <a:buNone/>
            </a:pPr>
            <a:endParaRPr lang="en-US"/>
          </a:p>
          <a:p>
            <a:pPr marL="114300" indent="0">
              <a:lnSpc>
                <a:spcPct val="114999"/>
              </a:lnSpc>
              <a:buNone/>
            </a:pPr>
            <a:endParaRPr lang="en-US"/>
          </a:p>
          <a:p>
            <a:pPr algn="l"/>
            <a:endParaRPr lang="en-GB" b="0" i="0" u="none" strike="noStrike">
              <a:solidFill>
                <a:srgbClr val="000000"/>
              </a:solidFill>
              <a:effectLst/>
              <a:latin typeface="-webkit-standard"/>
            </a:endParaRPr>
          </a:p>
          <a:p>
            <a:endParaRPr lang="en-LK"/>
          </a:p>
        </p:txBody>
      </p:sp>
    </p:spTree>
    <p:extLst>
      <p:ext uri="{BB962C8B-B14F-4D97-AF65-F5344CB8AC3E}">
        <p14:creationId xmlns:p14="http://schemas.microsoft.com/office/powerpoint/2010/main" val="625278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34754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LK"/>
          </a:p>
        </p:txBody>
      </p:sp>
    </p:spTree>
    <p:extLst>
      <p:ext uri="{BB962C8B-B14F-4D97-AF65-F5344CB8AC3E}">
        <p14:creationId xmlns:p14="http://schemas.microsoft.com/office/powerpoint/2010/main" val="403984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9a2b2559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9a2b2559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dk1"/>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sz="2800">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7388352" y="228600"/>
            <a:ext cx="1528356" cy="4571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dk1"/>
            </a:gs>
          </a:gsLst>
          <a:lin ang="5400012"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36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7388352" y="228600"/>
            <a:ext cx="1528356" cy="4571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7388352" y="228600"/>
            <a:ext cx="1524000" cy="457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2">
            <a:alphaModFix/>
          </a:blip>
          <a:stretch>
            <a:fillRect/>
          </a:stretch>
        </p:blipFill>
        <p:spPr>
          <a:xfrm>
            <a:off x="7388352" y="228600"/>
            <a:ext cx="1524000" cy="457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2">
            <a:alphaModFix/>
          </a:blip>
          <a:stretch>
            <a:fillRect/>
          </a:stretch>
        </p:blipFill>
        <p:spPr>
          <a:xfrm>
            <a:off x="7388352" y="228600"/>
            <a:ext cx="1524000" cy="45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100000">
              <a:schemeClr val="dk1"/>
            </a:gs>
          </a:gsLst>
          <a:lin ang="5400012" scaled="0"/>
        </a:gradFill>
        <a:effectLst/>
      </p:bgPr>
    </p:bg>
    <p:spTree>
      <p:nvGrpSpPr>
        <p:cNvPr id="1"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Ubuntu"/>
              <a:ea typeface="Ubuntu"/>
              <a:cs typeface="Ubuntu"/>
              <a:sym typeface="Ubuntu"/>
            </a:endParaRPr>
          </a:p>
        </p:txBody>
      </p:sp>
      <p:sp>
        <p:nvSpPr>
          <p:cNvPr id="44" name="Google Shape;4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2pPr>
            <a:lvl3pPr lvl="2"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3pPr>
            <a:lvl4pPr lvl="3"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4pPr>
            <a:lvl5pPr lvl="4"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5pPr>
            <a:lvl6pPr lvl="5"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6pPr>
            <a:lvl7pPr lvl="6"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7pPr>
            <a:lvl8pPr lvl="7"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8pPr>
            <a:lvl9pPr lvl="8" algn="ctr">
              <a:spcBef>
                <a:spcPts val="0"/>
              </a:spcBef>
              <a:spcAft>
                <a:spcPts val="0"/>
              </a:spcAft>
              <a:buClr>
                <a:schemeClr val="lt2"/>
              </a:buClr>
              <a:buSzPts val="4200"/>
              <a:buFont typeface="Montserrat"/>
              <a:buNone/>
              <a:defRPr sz="4200" b="1">
                <a:solidFill>
                  <a:schemeClr val="lt2"/>
                </a:solidFill>
                <a:latin typeface="Montserrat"/>
                <a:ea typeface="Montserrat"/>
                <a:cs typeface="Montserrat"/>
                <a:sym typeface="Montserrat"/>
              </a:defRPr>
            </a:lvl9pPr>
          </a:lstStyle>
          <a:p>
            <a:endParaRPr/>
          </a:p>
        </p:txBody>
      </p:sp>
      <p:sp>
        <p:nvSpPr>
          <p:cNvPr id="45" name="Google Shape;4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100"/>
              <a:buNone/>
              <a:defRPr sz="2100">
                <a:solidFill>
                  <a:schemeClr val="lt2"/>
                </a:solidFill>
              </a:defRPr>
            </a:lvl1pPr>
            <a:lvl2pPr lvl="1" algn="ctr">
              <a:lnSpc>
                <a:spcPct val="100000"/>
              </a:lnSpc>
              <a:spcBef>
                <a:spcPts val="0"/>
              </a:spcBef>
              <a:spcAft>
                <a:spcPts val="0"/>
              </a:spcAft>
              <a:buClr>
                <a:schemeClr val="lt2"/>
              </a:buClr>
              <a:buSzPts val="2100"/>
              <a:buNone/>
              <a:defRPr sz="2100">
                <a:solidFill>
                  <a:schemeClr val="lt2"/>
                </a:solidFill>
              </a:defRPr>
            </a:lvl2pPr>
            <a:lvl3pPr lvl="2" algn="ctr">
              <a:lnSpc>
                <a:spcPct val="100000"/>
              </a:lnSpc>
              <a:spcBef>
                <a:spcPts val="0"/>
              </a:spcBef>
              <a:spcAft>
                <a:spcPts val="0"/>
              </a:spcAft>
              <a:buClr>
                <a:schemeClr val="lt2"/>
              </a:buClr>
              <a:buSzPts val="2100"/>
              <a:buNone/>
              <a:defRPr sz="2100">
                <a:solidFill>
                  <a:schemeClr val="lt2"/>
                </a:solidFill>
              </a:defRPr>
            </a:lvl3pPr>
            <a:lvl4pPr lvl="3" algn="ctr">
              <a:lnSpc>
                <a:spcPct val="100000"/>
              </a:lnSpc>
              <a:spcBef>
                <a:spcPts val="0"/>
              </a:spcBef>
              <a:spcAft>
                <a:spcPts val="0"/>
              </a:spcAft>
              <a:buClr>
                <a:schemeClr val="lt2"/>
              </a:buClr>
              <a:buSzPts val="2100"/>
              <a:buNone/>
              <a:defRPr sz="2100">
                <a:solidFill>
                  <a:schemeClr val="lt2"/>
                </a:solidFill>
              </a:defRPr>
            </a:lvl4pPr>
            <a:lvl5pPr lvl="4" algn="ctr">
              <a:lnSpc>
                <a:spcPct val="100000"/>
              </a:lnSpc>
              <a:spcBef>
                <a:spcPts val="0"/>
              </a:spcBef>
              <a:spcAft>
                <a:spcPts val="0"/>
              </a:spcAft>
              <a:buClr>
                <a:schemeClr val="lt2"/>
              </a:buClr>
              <a:buSzPts val="2100"/>
              <a:buNone/>
              <a:defRPr sz="2100">
                <a:solidFill>
                  <a:schemeClr val="lt2"/>
                </a:solidFill>
              </a:defRPr>
            </a:lvl5pPr>
            <a:lvl6pPr lvl="5" algn="ctr">
              <a:lnSpc>
                <a:spcPct val="100000"/>
              </a:lnSpc>
              <a:spcBef>
                <a:spcPts val="0"/>
              </a:spcBef>
              <a:spcAft>
                <a:spcPts val="0"/>
              </a:spcAft>
              <a:buClr>
                <a:schemeClr val="lt2"/>
              </a:buClr>
              <a:buSzPts val="2100"/>
              <a:buNone/>
              <a:defRPr sz="2100">
                <a:solidFill>
                  <a:schemeClr val="lt2"/>
                </a:solidFill>
              </a:defRPr>
            </a:lvl6pPr>
            <a:lvl7pPr lvl="6" algn="ctr">
              <a:lnSpc>
                <a:spcPct val="100000"/>
              </a:lnSpc>
              <a:spcBef>
                <a:spcPts val="0"/>
              </a:spcBef>
              <a:spcAft>
                <a:spcPts val="0"/>
              </a:spcAft>
              <a:buClr>
                <a:schemeClr val="lt2"/>
              </a:buClr>
              <a:buSzPts val="2100"/>
              <a:buNone/>
              <a:defRPr sz="2100">
                <a:solidFill>
                  <a:schemeClr val="lt2"/>
                </a:solidFill>
              </a:defRPr>
            </a:lvl7pPr>
            <a:lvl8pPr lvl="7" algn="ctr">
              <a:lnSpc>
                <a:spcPct val="100000"/>
              </a:lnSpc>
              <a:spcBef>
                <a:spcPts val="0"/>
              </a:spcBef>
              <a:spcAft>
                <a:spcPts val="0"/>
              </a:spcAft>
              <a:buClr>
                <a:schemeClr val="lt2"/>
              </a:buClr>
              <a:buSzPts val="2100"/>
              <a:buNone/>
              <a:defRPr sz="2100">
                <a:solidFill>
                  <a:schemeClr val="lt2"/>
                </a:solidFill>
              </a:defRPr>
            </a:lvl8pPr>
            <a:lvl9pPr lvl="8" algn="ctr">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46" name="Google Shape;4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8" name="Google Shape;48;p9"/>
          <p:cNvPicPr preferRelativeResize="0"/>
          <p:nvPr/>
        </p:nvPicPr>
        <p:blipFill>
          <a:blip r:embed="rId2">
            <a:alphaModFix/>
          </a:blip>
          <a:stretch>
            <a:fillRect/>
          </a:stretch>
        </p:blipFill>
        <p:spPr>
          <a:xfrm>
            <a:off x="7388352" y="228600"/>
            <a:ext cx="1524000" cy="45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2">
            <a:alphaModFix/>
          </a:blip>
          <a:stretch>
            <a:fillRect/>
          </a:stretch>
        </p:blipFill>
        <p:spPr>
          <a:xfrm>
            <a:off x="7388352" y="228600"/>
            <a:ext cx="1524000" cy="457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2">
            <a:alphaModFix/>
          </a:blip>
          <a:stretch>
            <a:fillRect/>
          </a:stretch>
        </p:blipFill>
        <p:spPr>
          <a:xfrm>
            <a:off x="7388352" y="228600"/>
            <a:ext cx="1524000" cy="45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2pPr>
            <a:lvl3pPr lvl="2">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3pPr>
            <a:lvl4pPr lvl="3">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4pPr>
            <a:lvl5pPr lvl="4">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5pPr>
            <a:lvl6pPr lvl="5">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6pPr>
            <a:lvl7pPr lvl="6">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7pPr>
            <a:lvl8pPr lvl="7">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8pPr>
            <a:lvl9pPr lvl="8">
              <a:spcBef>
                <a:spcPts val="0"/>
              </a:spcBef>
              <a:spcAft>
                <a:spcPts val="0"/>
              </a:spcAft>
              <a:buClr>
                <a:schemeClr val="accent3"/>
              </a:buClr>
              <a:buSzPts val="2800"/>
              <a:buFont typeface="Montserrat"/>
              <a:buNone/>
              <a:defRPr sz="2800" b="1">
                <a:solidFill>
                  <a:schemeClr val="accent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mdpi.com/2071-1050/9/5/819"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www.sciencedirect.com/book/9780128131275/spatial-analysis-using-big-data" TargetMode="External"/><Relationship Id="rId4" Type="http://schemas.openxmlformats.org/officeDocument/2006/relationships/hyperlink" Target="https://www.tandfonline.com/doi/full/10.1080/1540496X.2017.136348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311700" y="665138"/>
            <a:ext cx="8520600" cy="16601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Mapping poverty using call detail records and remote sensing data</a:t>
            </a:r>
            <a:endParaRPr sz="2800"/>
          </a:p>
        </p:txBody>
      </p:sp>
      <p:sp>
        <p:nvSpPr>
          <p:cNvPr id="66" name="Google Shape;66;p13"/>
          <p:cNvSpPr txBox="1">
            <a:spLocks noGrp="1"/>
          </p:cNvSpPr>
          <p:nvPr>
            <p:ph type="subTitle" idx="1"/>
          </p:nvPr>
        </p:nvSpPr>
        <p:spPr>
          <a:xfrm>
            <a:off x="311700" y="2818223"/>
            <a:ext cx="8520600" cy="792600"/>
          </a:xfrm>
          <a:prstGeom prst="rect">
            <a:avLst/>
          </a:prstGeom>
        </p:spPr>
        <p:txBody>
          <a:bodyPr spcFirstLastPara="1" wrap="square" lIns="91425" tIns="91425" rIns="91425" bIns="91425" anchor="t" anchorCtr="0">
            <a:noAutofit/>
          </a:bodyPr>
          <a:lstStyle/>
          <a:p>
            <a:pPr marL="0" indent="0"/>
            <a:r>
              <a:rPr lang="en" sz="2500">
                <a:solidFill>
                  <a:schemeClr val="tx2"/>
                </a:solidFill>
                <a:latin typeface="Montserrat"/>
                <a:ea typeface="Montserrat"/>
                <a:cs typeface="Montserrat"/>
                <a:sym typeface="Montserrat"/>
              </a:rPr>
              <a:t>DAP DEEP DIVES  |  12</a:t>
            </a:r>
            <a:r>
              <a:rPr lang="en" sz="2500" baseline="30000">
                <a:solidFill>
                  <a:schemeClr val="tx2"/>
                </a:solidFill>
                <a:latin typeface="Montserrat"/>
                <a:ea typeface="Montserrat"/>
                <a:cs typeface="Montserrat"/>
                <a:sym typeface="Montserrat"/>
              </a:rPr>
              <a:t>th</a:t>
            </a:r>
            <a:r>
              <a:rPr lang="en" sz="2500">
                <a:solidFill>
                  <a:schemeClr val="tx2"/>
                </a:solidFill>
                <a:latin typeface="Montserrat"/>
                <a:ea typeface="Montserrat"/>
                <a:cs typeface="Montserrat"/>
                <a:sym typeface="Montserrat"/>
              </a:rPr>
              <a:t> Feb 2024</a:t>
            </a:r>
            <a:endParaRPr sz="2500">
              <a:solidFill>
                <a:schemeClr val="tx2"/>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51941DC3-3C70-DC74-A1F8-6365E619CB1E}"/>
              </a:ext>
            </a:extLst>
          </p:cNvPr>
          <p:cNvSpPr txBox="1"/>
          <p:nvPr/>
        </p:nvSpPr>
        <p:spPr>
          <a:xfrm>
            <a:off x="759349" y="2510446"/>
            <a:ext cx="7625301" cy="307777"/>
          </a:xfrm>
          <a:prstGeom prst="rect">
            <a:avLst/>
          </a:prstGeom>
          <a:noFill/>
        </p:spPr>
        <p:txBody>
          <a:bodyPr wrap="square" rtlCol="0">
            <a:spAutoFit/>
          </a:bodyPr>
          <a:lstStyle/>
          <a:p>
            <a:r>
              <a:rPr lang="en-GB" b="0" i="1">
                <a:solidFill>
                  <a:srgbClr val="1C1B1C"/>
                </a:solidFill>
                <a:effectLst/>
                <a:latin typeface="Montserrat" pitchFamily="2" charset="77"/>
              </a:rPr>
              <a:t>“Where you live should not determine whether you live, or whether you die.”</a:t>
            </a:r>
            <a:r>
              <a:rPr lang="en-GB" i="1">
                <a:solidFill>
                  <a:srgbClr val="1C1B1C"/>
                </a:solidFill>
                <a:latin typeface="Montserrat" pitchFamily="2" charset="77"/>
              </a:rPr>
              <a:t> -</a:t>
            </a:r>
            <a:r>
              <a:rPr lang="en-GB" b="0" i="1">
                <a:solidFill>
                  <a:srgbClr val="1C1B1C"/>
                </a:solidFill>
                <a:effectLst/>
                <a:latin typeface="Montserrat" pitchFamily="2" charset="77"/>
              </a:rPr>
              <a:t>Bono</a:t>
            </a:r>
            <a:endParaRPr lang="en-LK" i="1">
              <a:latin typeface="Montserrat"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9A95-0708-85C8-C03D-370F3806755A}"/>
              </a:ext>
            </a:extLst>
          </p:cNvPr>
          <p:cNvSpPr>
            <a:spLocks noGrp="1"/>
          </p:cNvSpPr>
          <p:nvPr>
            <p:ph type="title"/>
          </p:nvPr>
        </p:nvSpPr>
        <p:spPr>
          <a:xfrm>
            <a:off x="311700" y="236640"/>
            <a:ext cx="8520600" cy="572700"/>
          </a:xfrm>
        </p:spPr>
        <p:txBody>
          <a:bodyPr/>
          <a:lstStyle/>
          <a:p>
            <a:r>
              <a:rPr lang="en-US" sz="2400"/>
              <a:t>CDR and RS Data</a:t>
            </a:r>
          </a:p>
        </p:txBody>
      </p:sp>
      <p:sp>
        <p:nvSpPr>
          <p:cNvPr id="3" name="Text Placeholder 2">
            <a:extLst>
              <a:ext uri="{FF2B5EF4-FFF2-40B4-BE49-F238E27FC236}">
                <a16:creationId xmlns:a16="http://schemas.microsoft.com/office/drawing/2014/main" id="{49303E33-9F29-A67E-2F9C-B2D793FE93C3}"/>
              </a:ext>
            </a:extLst>
          </p:cNvPr>
          <p:cNvSpPr>
            <a:spLocks noGrp="1"/>
          </p:cNvSpPr>
          <p:nvPr>
            <p:ph type="body" idx="1"/>
          </p:nvPr>
        </p:nvSpPr>
        <p:spPr>
          <a:xfrm>
            <a:off x="311700" y="1028078"/>
            <a:ext cx="8520600" cy="3416400"/>
          </a:xfrm>
        </p:spPr>
        <p:txBody>
          <a:bodyPr/>
          <a:lstStyle/>
          <a:p>
            <a:r>
              <a:rPr lang="en-US"/>
              <a:t>Mobile Call Detail Records (CDRs) were gathered from two major mobile network operators in Sri Lanka for the year 2013. </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marL="114300" indent="0">
              <a:lnSpc>
                <a:spcPct val="114999"/>
              </a:lnSpc>
              <a:buNone/>
            </a:pPr>
            <a:r>
              <a:rPr lang="en-US"/>
              <a:t> .</a:t>
            </a:r>
          </a:p>
        </p:txBody>
      </p:sp>
      <p:sp>
        <p:nvSpPr>
          <p:cNvPr id="4" name="Slide Number Placeholder 3">
            <a:extLst>
              <a:ext uri="{FF2B5EF4-FFF2-40B4-BE49-F238E27FC236}">
                <a16:creationId xmlns:a16="http://schemas.microsoft.com/office/drawing/2014/main" id="{6CBF5F58-9576-EC57-1868-2B5D508766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10</a:t>
            </a:fld>
            <a:endParaRPr lang="en"/>
          </a:p>
        </p:txBody>
      </p:sp>
      <p:graphicFrame>
        <p:nvGraphicFramePr>
          <p:cNvPr id="7" name="Table 6">
            <a:extLst>
              <a:ext uri="{FF2B5EF4-FFF2-40B4-BE49-F238E27FC236}">
                <a16:creationId xmlns:a16="http://schemas.microsoft.com/office/drawing/2014/main" id="{5F4E8447-8B6A-316B-D183-26931E87DCBE}"/>
              </a:ext>
            </a:extLst>
          </p:cNvPr>
          <p:cNvGraphicFramePr>
            <a:graphicFrameLocks noGrp="1"/>
          </p:cNvGraphicFramePr>
          <p:nvPr>
            <p:extLst>
              <p:ext uri="{D42A27DB-BD31-4B8C-83A1-F6EECF244321}">
                <p14:modId xmlns:p14="http://schemas.microsoft.com/office/powerpoint/2010/main" val="3479028849"/>
              </p:ext>
            </p:extLst>
          </p:nvPr>
        </p:nvGraphicFramePr>
        <p:xfrm>
          <a:off x="1610717" y="2353037"/>
          <a:ext cx="5860434" cy="2476500"/>
        </p:xfrm>
        <a:graphic>
          <a:graphicData uri="http://schemas.openxmlformats.org/drawingml/2006/table">
            <a:tbl>
              <a:tblPr bandRow="1">
                <a:tableStyleId>{F9B997CF-C9AB-4355-8D87-207F5AD9E8E9}</a:tableStyleId>
              </a:tblPr>
              <a:tblGrid>
                <a:gridCol w="2959470">
                  <a:extLst>
                    <a:ext uri="{9D8B030D-6E8A-4147-A177-3AD203B41FA5}">
                      <a16:colId xmlns:a16="http://schemas.microsoft.com/office/drawing/2014/main" val="2955000141"/>
                    </a:ext>
                  </a:extLst>
                </a:gridCol>
                <a:gridCol w="2900964">
                  <a:extLst>
                    <a:ext uri="{9D8B030D-6E8A-4147-A177-3AD203B41FA5}">
                      <a16:colId xmlns:a16="http://schemas.microsoft.com/office/drawing/2014/main" val="4069784972"/>
                    </a:ext>
                  </a:extLst>
                </a:gridCol>
              </a:tblGrid>
              <a:tr h="390525">
                <a:tc>
                  <a:txBody>
                    <a:bodyPr/>
                    <a:lstStyle/>
                    <a:p>
                      <a:pPr algn="l" fontAlgn="base"/>
                      <a:r>
                        <a:rPr lang="en-US" sz="800" b="1" i="0" u="none" strike="noStrike">
                          <a:solidFill>
                            <a:srgbClr val="000000"/>
                          </a:solidFill>
                          <a:effectLst/>
                          <a:latin typeface="Arial"/>
                        </a:rPr>
                        <a:t>Feature category</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tc>
                  <a:txBody>
                    <a:bodyPr/>
                    <a:lstStyle/>
                    <a:p>
                      <a:pPr algn="l" fontAlgn="base"/>
                      <a:r>
                        <a:rPr lang="en-US" sz="800" b="1" i="0" u="none" strike="noStrike">
                          <a:solidFill>
                            <a:srgbClr val="000000"/>
                          </a:solidFill>
                          <a:effectLst/>
                          <a:latin typeface="Arial"/>
                        </a:rPr>
                        <a:t>Individual feature description</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extLst>
                  <a:ext uri="{0D108BD9-81ED-4DB2-BD59-A6C34878D82A}">
                    <a16:rowId xmlns:a16="http://schemas.microsoft.com/office/drawing/2014/main" val="1004035583"/>
                  </a:ext>
                </a:extLst>
              </a:tr>
              <a:tr h="914400">
                <a:tc>
                  <a:txBody>
                    <a:bodyPr/>
                    <a:lstStyle/>
                    <a:p>
                      <a:pPr algn="l" fontAlgn="base"/>
                      <a:r>
                        <a:rPr lang="en-US" sz="800" b="0" i="0" u="none" strike="noStrike">
                          <a:solidFill>
                            <a:srgbClr val="000000"/>
                          </a:solidFill>
                          <a:effectLst/>
                          <a:latin typeface="Arial"/>
                        </a:rPr>
                        <a:t>Phone usage</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tc>
                  <a:txBody>
                    <a:bodyPr/>
                    <a:lstStyle/>
                    <a:p>
                      <a:pPr algn="l" fontAlgn="base"/>
                      <a:r>
                        <a:rPr lang="en-US" sz="800" b="0" i="0" u="none" strike="noStrike">
                          <a:solidFill>
                            <a:srgbClr val="000000"/>
                          </a:solidFill>
                          <a:effectLst/>
                          <a:latin typeface="Arial"/>
                        </a:rPr>
                        <a:t>Call count, average call duration, nighttime call count, incoming call count, avg nighttime call duration, avg incoming call duration, avg outgoing call duration </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extLst>
                  <a:ext uri="{0D108BD9-81ED-4DB2-BD59-A6C34878D82A}">
                    <a16:rowId xmlns:a16="http://schemas.microsoft.com/office/drawing/2014/main" val="2473268121"/>
                  </a:ext>
                </a:extLst>
              </a:tr>
              <a:tr h="390525">
                <a:tc>
                  <a:txBody>
                    <a:bodyPr/>
                    <a:lstStyle/>
                    <a:p>
                      <a:pPr algn="l" fontAlgn="base"/>
                      <a:r>
                        <a:rPr lang="en-US" sz="800" b="0" i="0" u="none" strike="noStrike">
                          <a:solidFill>
                            <a:srgbClr val="000000"/>
                          </a:solidFill>
                          <a:effectLst/>
                          <a:latin typeface="Arial"/>
                        </a:rPr>
                        <a:t>Location/mobility</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tc>
                  <a:txBody>
                    <a:bodyPr/>
                    <a:lstStyle/>
                    <a:p>
                      <a:pPr algn="l" fontAlgn="base"/>
                      <a:r>
                        <a:rPr lang="en-US" sz="800" b="0" i="0" u="none" strike="noStrike">
                          <a:solidFill>
                            <a:srgbClr val="000000"/>
                          </a:solidFill>
                          <a:effectLst/>
                          <a:latin typeface="Arial"/>
                        </a:rPr>
                        <a:t>Radius of gyration, home location</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extLst>
                  <a:ext uri="{0D108BD9-81ED-4DB2-BD59-A6C34878D82A}">
                    <a16:rowId xmlns:a16="http://schemas.microsoft.com/office/drawing/2014/main" val="1741230121"/>
                  </a:ext>
                </a:extLst>
              </a:tr>
              <a:tr h="390525">
                <a:tc>
                  <a:txBody>
                    <a:bodyPr/>
                    <a:lstStyle/>
                    <a:p>
                      <a:pPr algn="l" fontAlgn="base"/>
                      <a:r>
                        <a:rPr lang="en-US" sz="800" b="0" i="0" u="none" strike="noStrike">
                          <a:solidFill>
                            <a:srgbClr val="000000"/>
                          </a:solidFill>
                          <a:effectLst/>
                          <a:latin typeface="Arial"/>
                        </a:rPr>
                        <a:t>Social Network</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tc>
                  <a:txBody>
                    <a:bodyPr/>
                    <a:lstStyle/>
                    <a:p>
                      <a:pPr algn="l" fontAlgn="base"/>
                      <a:r>
                        <a:rPr lang="en-US" sz="800" b="0" i="0" u="none" strike="noStrike">
                          <a:solidFill>
                            <a:srgbClr val="000000"/>
                          </a:solidFill>
                          <a:effectLst/>
                          <a:latin typeface="Arial"/>
                        </a:rPr>
                        <a:t>Spatial entropy, avg call count per contact</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extLst>
                  <a:ext uri="{0D108BD9-81ED-4DB2-BD59-A6C34878D82A}">
                    <a16:rowId xmlns:a16="http://schemas.microsoft.com/office/drawing/2014/main" val="3977590007"/>
                  </a:ext>
                </a:extLst>
              </a:tr>
              <a:tr h="390525">
                <a:tc>
                  <a:txBody>
                    <a:bodyPr/>
                    <a:lstStyle/>
                    <a:p>
                      <a:pPr algn="l" fontAlgn="base"/>
                      <a:r>
                        <a:rPr lang="en-US" sz="800" b="0" i="0" u="none" strike="noStrike">
                          <a:solidFill>
                            <a:srgbClr val="000000"/>
                          </a:solidFill>
                          <a:effectLst/>
                          <a:latin typeface="Arial"/>
                        </a:rPr>
                        <a:t>Handset type</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tc>
                  <a:txBody>
                    <a:bodyPr/>
                    <a:lstStyle/>
                    <a:p>
                      <a:pPr algn="l" fontAlgn="base"/>
                      <a:r>
                        <a:rPr lang="en-US" sz="800" b="0" i="0" u="none" strike="noStrike">
                          <a:solidFill>
                            <a:srgbClr val="000000"/>
                          </a:solidFill>
                          <a:effectLst/>
                          <a:latin typeface="Arial"/>
                        </a:rPr>
                        <a:t>Smart/feature/basic phone</a:t>
                      </a:r>
                      <a:endParaRPr lang="en-US" b="0" i="0">
                        <a:solidFill>
                          <a:srgbClr val="000000"/>
                        </a:solidFill>
                        <a:effectLst/>
                        <a:latin typeface="Arial"/>
                      </a:endParaRPr>
                    </a:p>
                  </a:txBody>
                  <a:tcPr>
                    <a:lnL w="19555" cap="flat" cmpd="sng" algn="ctr">
                      <a:solidFill>
                        <a:srgbClr val="A51212"/>
                      </a:solidFill>
                      <a:prstDash val="solid"/>
                      <a:round/>
                      <a:headEnd type="none" w="med" len="med"/>
                      <a:tailEnd type="none" w="med" len="med"/>
                    </a:lnL>
                    <a:lnR w="19555" cap="flat" cmpd="sng" algn="ctr">
                      <a:solidFill>
                        <a:srgbClr val="A51212"/>
                      </a:solidFill>
                      <a:prstDash val="solid"/>
                      <a:round/>
                      <a:headEnd type="none" w="med" len="med"/>
                      <a:tailEnd type="none" w="med" len="med"/>
                    </a:lnR>
                    <a:lnT w="19555" cap="flat" cmpd="sng" algn="ctr">
                      <a:solidFill>
                        <a:srgbClr val="A51212"/>
                      </a:solidFill>
                      <a:prstDash val="solid"/>
                      <a:round/>
                      <a:headEnd type="none" w="med" len="med"/>
                      <a:tailEnd type="none" w="med" len="med"/>
                    </a:lnT>
                    <a:lnB w="19555" cap="flat" cmpd="sng" algn="ctr">
                      <a:solidFill>
                        <a:srgbClr val="A51212"/>
                      </a:solidFill>
                      <a:prstDash val="solid"/>
                      <a:round/>
                      <a:headEnd type="none" w="med" len="med"/>
                      <a:tailEnd type="none" w="med" len="med"/>
                    </a:lnB>
                    <a:noFill/>
                  </a:tcPr>
                </a:tc>
                <a:extLst>
                  <a:ext uri="{0D108BD9-81ED-4DB2-BD59-A6C34878D82A}">
                    <a16:rowId xmlns:a16="http://schemas.microsoft.com/office/drawing/2014/main" val="572051057"/>
                  </a:ext>
                </a:extLst>
              </a:tr>
            </a:tbl>
          </a:graphicData>
        </a:graphic>
      </p:graphicFrame>
      <p:sp>
        <p:nvSpPr>
          <p:cNvPr id="8" name="TextBox 12">
            <a:extLst>
              <a:ext uri="{FF2B5EF4-FFF2-40B4-BE49-F238E27FC236}">
                <a16:creationId xmlns:a16="http://schemas.microsoft.com/office/drawing/2014/main" id="{40BC4304-24B7-11CD-E9CD-EB96A8E03C2E}"/>
              </a:ext>
            </a:extLst>
          </p:cNvPr>
          <p:cNvSpPr txBox="1"/>
          <p:nvPr/>
        </p:nvSpPr>
        <p:spPr>
          <a:xfrm>
            <a:off x="1517082" y="1935891"/>
            <a:ext cx="6047704"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a:t>Features derived from CDR data</a:t>
            </a:r>
            <a:endParaRPr lang="en-US">
              <a:cs typeface="Arial"/>
            </a:endParaRPr>
          </a:p>
        </p:txBody>
      </p:sp>
    </p:spTree>
    <p:extLst>
      <p:ext uri="{BB962C8B-B14F-4D97-AF65-F5344CB8AC3E}">
        <p14:creationId xmlns:p14="http://schemas.microsoft.com/office/powerpoint/2010/main" val="161611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FC2-3B2D-8B33-087B-2D5028094D3D}"/>
              </a:ext>
            </a:extLst>
          </p:cNvPr>
          <p:cNvSpPr>
            <a:spLocks noGrp="1"/>
          </p:cNvSpPr>
          <p:nvPr>
            <p:ph type="title"/>
          </p:nvPr>
        </p:nvSpPr>
        <p:spPr>
          <a:xfrm>
            <a:off x="311700" y="211017"/>
            <a:ext cx="8520600" cy="572700"/>
          </a:xfrm>
        </p:spPr>
        <p:txBody>
          <a:bodyPr/>
          <a:lstStyle/>
          <a:p>
            <a:r>
              <a:rPr lang="en-US" sz="2400"/>
              <a:t>CDR  and RS Data </a:t>
            </a:r>
          </a:p>
        </p:txBody>
      </p:sp>
      <p:sp>
        <p:nvSpPr>
          <p:cNvPr id="4" name="Slide Number Placeholder 3">
            <a:extLst>
              <a:ext uri="{FF2B5EF4-FFF2-40B4-BE49-F238E27FC236}">
                <a16:creationId xmlns:a16="http://schemas.microsoft.com/office/drawing/2014/main" id="{AC71BFBC-B3B9-A2C6-455B-9AFADFE098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11</a:t>
            </a:fld>
            <a:endParaRPr lang="en"/>
          </a:p>
        </p:txBody>
      </p:sp>
      <p:graphicFrame>
        <p:nvGraphicFramePr>
          <p:cNvPr id="12" name="Table 11">
            <a:extLst>
              <a:ext uri="{FF2B5EF4-FFF2-40B4-BE49-F238E27FC236}">
                <a16:creationId xmlns:a16="http://schemas.microsoft.com/office/drawing/2014/main" id="{4A9E8C99-4A12-238B-26C7-80C7D552DD9C}"/>
              </a:ext>
            </a:extLst>
          </p:cNvPr>
          <p:cNvGraphicFramePr>
            <a:graphicFrameLocks noGrp="1"/>
          </p:cNvGraphicFramePr>
          <p:nvPr>
            <p:extLst>
              <p:ext uri="{D42A27DB-BD31-4B8C-83A1-F6EECF244321}">
                <p14:modId xmlns:p14="http://schemas.microsoft.com/office/powerpoint/2010/main" val="3380322331"/>
              </p:ext>
            </p:extLst>
          </p:nvPr>
        </p:nvGraphicFramePr>
        <p:xfrm>
          <a:off x="3061606" y="1534025"/>
          <a:ext cx="5770694" cy="3305340"/>
        </p:xfrm>
        <a:graphic>
          <a:graphicData uri="http://schemas.openxmlformats.org/drawingml/2006/table">
            <a:tbl>
              <a:tblPr firstRow="1" bandRow="1">
                <a:tableStyleId>{F9B997CF-C9AB-4355-8D87-207F5AD9E8E9}</a:tableStyleId>
              </a:tblPr>
              <a:tblGrid>
                <a:gridCol w="2872233">
                  <a:extLst>
                    <a:ext uri="{9D8B030D-6E8A-4147-A177-3AD203B41FA5}">
                      <a16:colId xmlns:a16="http://schemas.microsoft.com/office/drawing/2014/main" val="2766922593"/>
                    </a:ext>
                  </a:extLst>
                </a:gridCol>
                <a:gridCol w="2898461">
                  <a:extLst>
                    <a:ext uri="{9D8B030D-6E8A-4147-A177-3AD203B41FA5}">
                      <a16:colId xmlns:a16="http://schemas.microsoft.com/office/drawing/2014/main" val="1576487093"/>
                    </a:ext>
                  </a:extLst>
                </a:gridCol>
              </a:tblGrid>
              <a:tr h="206580">
                <a:tc>
                  <a:txBody>
                    <a:bodyPr/>
                    <a:lstStyle/>
                    <a:p>
                      <a:pPr lvl="0">
                        <a:buNone/>
                      </a:pPr>
                      <a:r>
                        <a:rPr lang="en-US" sz="800" b="1" i="0" u="none" strike="noStrike" noProof="0">
                          <a:latin typeface="Arial"/>
                        </a:rPr>
                        <a:t>Feature Category</a:t>
                      </a:r>
                      <a:endParaRPr lang="en-US" sz="800" b="1"/>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1" i="0" u="none" strike="noStrike" noProof="0">
                          <a:latin typeface="Arial"/>
                        </a:rPr>
                        <a:t>Feature Description</a:t>
                      </a:r>
                      <a:endParaRPr lang="en-US" sz="800" b="1"/>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3323084477"/>
                  </a:ext>
                </a:extLst>
              </a:tr>
              <a:tr h="323343">
                <a:tc>
                  <a:txBody>
                    <a:bodyPr/>
                    <a:lstStyle/>
                    <a:p>
                      <a:pPr lvl="0">
                        <a:buNone/>
                      </a:pPr>
                      <a:r>
                        <a:rPr lang="en-US" sz="800" b="0" i="0" u="none" strike="noStrike" noProof="0">
                          <a:latin typeface="Arial"/>
                        </a:rPr>
                        <a:t>Accessibility </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Accessibility to populated places with more than 50k people</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1867450965"/>
                  </a:ext>
                </a:extLst>
              </a:tr>
              <a:tr h="206580">
                <a:tc>
                  <a:txBody>
                    <a:bodyPr/>
                    <a:lstStyle/>
                    <a:p>
                      <a:pPr lvl="0">
                        <a:buNone/>
                      </a:pPr>
                      <a:r>
                        <a:rPr lang="en-US" sz="800" b="0" i="0" u="none" strike="noStrike" noProof="0">
                          <a:latin typeface="Arial"/>
                        </a:rPr>
                        <a:t>Population</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Population count, Population density</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1181115664"/>
                  </a:ext>
                </a:extLst>
              </a:tr>
              <a:tr h="567836">
                <a:tc>
                  <a:txBody>
                    <a:bodyPr/>
                    <a:lstStyle/>
                    <a:p>
                      <a:pPr lvl="0">
                        <a:buNone/>
                      </a:pPr>
                      <a:r>
                        <a:rPr lang="en-US" sz="800" b="0" i="0" u="none" strike="noStrike" noProof="0">
                          <a:latin typeface="Arial"/>
                        </a:rPr>
                        <a:t>Climate </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Mean aridity index, </a:t>
                      </a:r>
                      <a:r>
                        <a:rPr lang="en-US" sz="800" b="0" i="0" u="none" strike="noStrike" noProof="0"/>
                        <a:t>Mean annual precipitation, </a:t>
                      </a:r>
                      <a:r>
                        <a:rPr lang="en-US" sz="800" b="0" i="0" u="none" strike="noStrike" noProof="0">
                          <a:latin typeface="Arial"/>
                        </a:rPr>
                        <a:t>Mean annual temperature,</a:t>
                      </a:r>
                      <a:r>
                        <a:rPr lang="en-US" sz="800" b="0" i="0" u="none" strike="noStrike" noProof="0">
                          <a:solidFill>
                            <a:srgbClr val="000000"/>
                          </a:solidFill>
                          <a:latin typeface="Arial"/>
                        </a:rPr>
                        <a:t>Average annual potential evapotranspiration [mm]</a:t>
                      </a:r>
                    </a:p>
                    <a:p>
                      <a:pPr lvl="0">
                        <a:buNone/>
                      </a:pPr>
                      <a:endParaRPr lang="en-US" sz="800" b="0" i="0" u="none" strike="noStrike" noProof="0">
                        <a:latin typeface="Arial"/>
                      </a:endParaRPr>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2920068718"/>
                  </a:ext>
                </a:extLst>
              </a:tr>
              <a:tr h="206580">
                <a:tc>
                  <a:txBody>
                    <a:bodyPr/>
                    <a:lstStyle/>
                    <a:p>
                      <a:pPr lvl="0">
                        <a:buNone/>
                      </a:pPr>
                      <a:r>
                        <a:rPr lang="en-US" sz="800" b="0" i="0" u="none" strike="noStrike" noProof="0">
                          <a:latin typeface="Arial"/>
                        </a:rPr>
                        <a:t>Night-time lights</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r>
                        <a:rPr lang="en-US" sz="800"/>
                        <a:t>V</a:t>
                      </a:r>
                      <a:r>
                        <a:rPr lang="en-US" sz="800" b="0" i="0" u="none" strike="noStrike" noProof="0">
                          <a:latin typeface="Arial"/>
                        </a:rPr>
                        <a:t>IIRS satellite night-time lights intensity</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3226066454"/>
                  </a:ext>
                </a:extLst>
              </a:tr>
              <a:tr h="206580">
                <a:tc>
                  <a:txBody>
                    <a:bodyPr/>
                    <a:lstStyle/>
                    <a:p>
                      <a:pPr lvl="0">
                        <a:buNone/>
                      </a:pPr>
                      <a:r>
                        <a:rPr lang="en-US" sz="800" b="0" i="0" u="none" strike="noStrike" noProof="0">
                          <a:latin typeface="Arial"/>
                        </a:rPr>
                        <a:t>Elevation </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203845178"/>
                  </a:ext>
                </a:extLst>
              </a:tr>
              <a:tr h="206580">
                <a:tc>
                  <a:txBody>
                    <a:bodyPr/>
                    <a:lstStyle/>
                    <a:p>
                      <a:pPr lvl="0">
                        <a:buNone/>
                      </a:pPr>
                      <a:r>
                        <a:rPr lang="en-US" sz="800" b="0" i="0" u="none" strike="noStrike" noProof="0">
                          <a:latin typeface="Arial"/>
                        </a:rPr>
                        <a:t>Vegetation</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Vegetation Index</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1986799684"/>
                  </a:ext>
                </a:extLst>
              </a:tr>
              <a:tr h="206580">
                <a:tc>
                  <a:txBody>
                    <a:bodyPr/>
                    <a:lstStyle/>
                    <a:p>
                      <a:pPr lvl="0">
                        <a:buNone/>
                      </a:pPr>
                      <a:r>
                        <a:rPr lang="en-US" sz="800"/>
                        <a:t>Distance</a:t>
                      </a:r>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Distance to roads, </a:t>
                      </a:r>
                      <a:r>
                        <a:rPr lang="en-US" sz="800" b="0" i="0" u="none" strike="noStrike" noProof="0"/>
                        <a:t>Distance to waterways </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43827311"/>
                  </a:ext>
                </a:extLst>
              </a:tr>
              <a:tr h="314361">
                <a:tc>
                  <a:txBody>
                    <a:bodyPr/>
                    <a:lstStyle/>
                    <a:p>
                      <a:pPr lvl="0">
                        <a:buNone/>
                      </a:pPr>
                      <a:r>
                        <a:rPr lang="en-US" sz="800" b="0" i="0" u="none" strike="noStrike" noProof="0">
                          <a:latin typeface="Arial"/>
                        </a:rPr>
                        <a:t>Urban/rural</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MODIS satellite -based global urban extent</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1525184903"/>
                  </a:ext>
                </a:extLst>
              </a:tr>
              <a:tr h="269452">
                <a:tc>
                  <a:txBody>
                    <a:bodyPr/>
                    <a:lstStyle/>
                    <a:p>
                      <a:pPr lvl="0">
                        <a:buNone/>
                      </a:pPr>
                      <a:r>
                        <a:rPr lang="en-US" sz="800" b="0" i="0" u="none" strike="noStrike" noProof="0"/>
                        <a:t>Protected area</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latin typeface="Arial"/>
                        </a:rPr>
                        <a:t>Protected areas</a:t>
                      </a:r>
                      <a:endParaRPr lang="en-US" sz="800"/>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101906063"/>
                  </a:ext>
                </a:extLst>
              </a:tr>
              <a:tr h="269452">
                <a:tc>
                  <a:txBody>
                    <a:bodyPr/>
                    <a:lstStyle/>
                    <a:p>
                      <a:pPr lvl="0">
                        <a:buNone/>
                      </a:pPr>
                      <a:r>
                        <a:rPr lang="en-US" sz="800" b="0" i="0" u="none" strike="noStrike" noProof="0">
                          <a:latin typeface="Arial"/>
                        </a:rPr>
                        <a:t> Land cover</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t>European Space Agency land cover map values</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4040861650"/>
                  </a:ext>
                </a:extLst>
              </a:tr>
              <a:tr h="269452">
                <a:tc>
                  <a:txBody>
                    <a:bodyPr/>
                    <a:lstStyle/>
                    <a:p>
                      <a:pPr lvl="0">
                        <a:buNone/>
                      </a:pPr>
                      <a:r>
                        <a:rPr lang="en-US" sz="800" b="0" i="0" u="none" strike="noStrike" noProof="0">
                          <a:latin typeface="Arial"/>
                        </a:rPr>
                        <a:t>Demographic</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tc>
                  <a:txBody>
                    <a:bodyPr/>
                    <a:lstStyle/>
                    <a:p>
                      <a:pPr lvl="0">
                        <a:buNone/>
                      </a:pPr>
                      <a:r>
                        <a:rPr lang="en-US" sz="800" b="0" i="0" u="none" strike="noStrike" noProof="0"/>
                        <a:t>Pregnancies, B</a:t>
                      </a:r>
                      <a:r>
                        <a:rPr lang="en-US" sz="800" b="0" i="0" u="none" strike="noStrike" noProof="0">
                          <a:latin typeface="Arial"/>
                        </a:rPr>
                        <a:t>irths</a:t>
                      </a:r>
                      <a:endParaRPr lang="en-US"/>
                    </a:p>
                  </a:txBody>
                  <a:tcPr>
                    <a:lnL w="19050">
                      <a:solidFill>
                        <a:schemeClr val="tx1"/>
                      </a:solidFill>
                    </a:lnL>
                    <a:lnR w="19050">
                      <a:solidFill>
                        <a:schemeClr val="tx1"/>
                      </a:solidFill>
                    </a:lnR>
                    <a:lnT w="19050">
                      <a:solidFill>
                        <a:schemeClr val="tx1"/>
                      </a:solidFill>
                    </a:lnT>
                    <a:lnB w="19050">
                      <a:solidFill>
                        <a:schemeClr val="tx1"/>
                      </a:solidFill>
                    </a:lnB>
                  </a:tcPr>
                </a:tc>
                <a:extLst>
                  <a:ext uri="{0D108BD9-81ED-4DB2-BD59-A6C34878D82A}">
                    <a16:rowId xmlns:a16="http://schemas.microsoft.com/office/drawing/2014/main" val="994857576"/>
                  </a:ext>
                </a:extLst>
              </a:tr>
            </a:tbl>
          </a:graphicData>
        </a:graphic>
      </p:graphicFrame>
      <p:sp>
        <p:nvSpPr>
          <p:cNvPr id="14" name="TextBox 13">
            <a:extLst>
              <a:ext uri="{FF2B5EF4-FFF2-40B4-BE49-F238E27FC236}">
                <a16:creationId xmlns:a16="http://schemas.microsoft.com/office/drawing/2014/main" id="{30899B55-DED3-60CE-3E48-4FDC7C78B988}"/>
              </a:ext>
            </a:extLst>
          </p:cNvPr>
          <p:cNvSpPr txBox="1"/>
          <p:nvPr/>
        </p:nvSpPr>
        <p:spPr>
          <a:xfrm>
            <a:off x="3667554" y="1046711"/>
            <a:ext cx="4558797"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Features derived from GIS &amp; Remote Sensing Data</a:t>
            </a:r>
          </a:p>
        </p:txBody>
      </p:sp>
      <p:sp>
        <p:nvSpPr>
          <p:cNvPr id="3" name="TextBox 2">
            <a:extLst>
              <a:ext uri="{FF2B5EF4-FFF2-40B4-BE49-F238E27FC236}">
                <a16:creationId xmlns:a16="http://schemas.microsoft.com/office/drawing/2014/main" id="{3FFDEC69-2D73-7B2F-74BF-BE5103ECF5F3}"/>
              </a:ext>
            </a:extLst>
          </p:cNvPr>
          <p:cNvSpPr txBox="1"/>
          <p:nvPr/>
        </p:nvSpPr>
        <p:spPr>
          <a:xfrm>
            <a:off x="677264" y="1577191"/>
            <a:ext cx="238434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aseline="0">
                <a:solidFill>
                  <a:srgbClr val="231F20"/>
                </a:solidFill>
                <a:latin typeface="Roboto"/>
              </a:rPr>
              <a:t>Simultaneously, </a:t>
            </a:r>
            <a:r>
              <a:rPr lang="en-US" sz="1800">
                <a:solidFill>
                  <a:srgbClr val="231F20"/>
                </a:solidFill>
                <a:latin typeface="Roboto"/>
              </a:rPr>
              <a:t>we</a:t>
            </a:r>
            <a:r>
              <a:rPr lang="en-US" sz="1800" baseline="0">
                <a:solidFill>
                  <a:srgbClr val="231F20"/>
                </a:solidFill>
                <a:latin typeface="Roboto"/>
              </a:rPr>
              <a:t> gathered and processed 25 raster and vector datasets covering the entire Sri Lanka at the Grama </a:t>
            </a:r>
            <a:r>
              <a:rPr lang="en-US" sz="1800" baseline="0" err="1">
                <a:solidFill>
                  <a:srgbClr val="231F20"/>
                </a:solidFill>
                <a:latin typeface="Roboto"/>
              </a:rPr>
              <a:t>Niladhari</a:t>
            </a:r>
            <a:r>
              <a:rPr lang="en-US" sz="1800" baseline="0">
                <a:solidFill>
                  <a:srgbClr val="231F20"/>
                </a:solidFill>
                <a:latin typeface="Roboto"/>
              </a:rPr>
              <a:t> (GN) division level for Remote Sensing (RS) data. </a:t>
            </a:r>
            <a:endParaRPr lang="en-US"/>
          </a:p>
        </p:txBody>
      </p:sp>
    </p:spTree>
    <p:extLst>
      <p:ext uri="{BB962C8B-B14F-4D97-AF65-F5344CB8AC3E}">
        <p14:creationId xmlns:p14="http://schemas.microsoft.com/office/powerpoint/2010/main" val="277884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4027-3EE1-F3DE-77EF-DDAB77B304D2}"/>
              </a:ext>
            </a:extLst>
          </p:cNvPr>
          <p:cNvSpPr>
            <a:spLocks noGrp="1"/>
          </p:cNvSpPr>
          <p:nvPr>
            <p:ph type="title"/>
          </p:nvPr>
        </p:nvSpPr>
        <p:spPr>
          <a:xfrm>
            <a:off x="311700" y="246254"/>
            <a:ext cx="8520600" cy="572700"/>
          </a:xfrm>
        </p:spPr>
        <p:txBody>
          <a:bodyPr/>
          <a:lstStyle/>
          <a:p>
            <a:r>
              <a:rPr lang="en-US" sz="2400"/>
              <a:t>Poverty Data</a:t>
            </a:r>
          </a:p>
        </p:txBody>
      </p:sp>
      <p:sp>
        <p:nvSpPr>
          <p:cNvPr id="3" name="Text Placeholder 2">
            <a:extLst>
              <a:ext uri="{FF2B5EF4-FFF2-40B4-BE49-F238E27FC236}">
                <a16:creationId xmlns:a16="http://schemas.microsoft.com/office/drawing/2014/main" id="{360D2FA7-CF6D-6B2F-611D-A50F87E2718E}"/>
              </a:ext>
            </a:extLst>
          </p:cNvPr>
          <p:cNvSpPr>
            <a:spLocks noGrp="1"/>
          </p:cNvSpPr>
          <p:nvPr>
            <p:ph type="body" idx="1"/>
          </p:nvPr>
        </p:nvSpPr>
        <p:spPr/>
        <p:txBody>
          <a:bodyPr/>
          <a:lstStyle/>
          <a:p>
            <a:r>
              <a:rPr lang="en-US"/>
              <a:t>Applied PCA techniques to 2012 census data at GN Division level, reducing 109 variables to 61.</a:t>
            </a:r>
          </a:p>
          <a:p>
            <a:pPr>
              <a:lnSpc>
                <a:spcPct val="114999"/>
              </a:lnSpc>
            </a:pPr>
            <a:endParaRPr lang="en-US"/>
          </a:p>
          <a:p>
            <a:pPr>
              <a:lnSpc>
                <a:spcPct val="114999"/>
              </a:lnSpc>
            </a:pPr>
            <a:r>
              <a:rPr lang="en-US"/>
              <a:t>Normalized and standardized variables for uniformity. Ran PCA, using the first principal component as the socio-economic index.</a:t>
            </a:r>
          </a:p>
          <a:p>
            <a:pPr>
              <a:lnSpc>
                <a:spcPct val="114999"/>
              </a:lnSpc>
            </a:pPr>
            <a:endParaRPr lang="en-US"/>
          </a:p>
          <a:p>
            <a:pPr>
              <a:lnSpc>
                <a:spcPct val="114999"/>
              </a:lnSpc>
            </a:pPr>
            <a:r>
              <a:rPr lang="en-US"/>
              <a:t>Multiplied PCA weights with standardized data. Summed each row to produce a socio-economic score for each GN Division.</a:t>
            </a:r>
          </a:p>
          <a:p>
            <a:pPr>
              <a:lnSpc>
                <a:spcPct val="114999"/>
              </a:lnSpc>
            </a:pPr>
            <a:endParaRPr lang="en-US"/>
          </a:p>
        </p:txBody>
      </p:sp>
      <p:sp>
        <p:nvSpPr>
          <p:cNvPr id="4" name="Slide Number Placeholder 3">
            <a:extLst>
              <a:ext uri="{FF2B5EF4-FFF2-40B4-BE49-F238E27FC236}">
                <a16:creationId xmlns:a16="http://schemas.microsoft.com/office/drawing/2014/main" id="{C309DF0C-1666-78EF-6C43-C67AE5C436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spTree>
    <p:extLst>
      <p:ext uri="{BB962C8B-B14F-4D97-AF65-F5344CB8AC3E}">
        <p14:creationId xmlns:p14="http://schemas.microsoft.com/office/powerpoint/2010/main" val="205021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4467393" y="861787"/>
            <a:ext cx="2285999" cy="4000500"/>
          </a:xfrm>
          <a:prstGeom prst="rect">
            <a:avLst/>
          </a:prstGeom>
          <a:noFill/>
          <a:ln>
            <a:noFill/>
          </a:ln>
        </p:spPr>
      </p:pic>
      <p:sp>
        <p:nvSpPr>
          <p:cNvPr id="126" name="Google Shape;12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28" name="Google Shape;128;p21"/>
          <p:cNvSpPr txBox="1">
            <a:spLocks noGrp="1"/>
          </p:cNvSpPr>
          <p:nvPr>
            <p:ph type="title"/>
          </p:nvPr>
        </p:nvSpPr>
        <p:spPr>
          <a:xfrm>
            <a:off x="311700" y="281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PCA Results</a:t>
            </a:r>
            <a:endParaRPr sz="2400"/>
          </a:p>
        </p:txBody>
      </p:sp>
      <p:sp>
        <p:nvSpPr>
          <p:cNvPr id="2" name="TextBox 1">
            <a:extLst>
              <a:ext uri="{FF2B5EF4-FFF2-40B4-BE49-F238E27FC236}">
                <a16:creationId xmlns:a16="http://schemas.microsoft.com/office/drawing/2014/main" id="{6505F982-E106-77AD-3BCC-B36A4A25AB78}"/>
              </a:ext>
            </a:extLst>
          </p:cNvPr>
          <p:cNvSpPr txBox="1"/>
          <p:nvPr/>
        </p:nvSpPr>
        <p:spPr>
          <a:xfrm>
            <a:off x="1057275" y="1373104"/>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latin typeface="Roboto"/>
              </a:rPr>
              <a:t>This is the PCA results derived from the 2012 data serve as a basis for extrapolating or predicting trends and patterns for the year 2013.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182624" y="178425"/>
            <a:ext cx="62597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Scale and Data Processing</a:t>
            </a:r>
            <a:endParaRPr sz="2400"/>
          </a:p>
        </p:txBody>
      </p:sp>
      <p:sp>
        <p:nvSpPr>
          <p:cNvPr id="106" name="Google Shape;10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7" name="Google Shape;107;p19"/>
          <p:cNvPicPr preferRelativeResize="0"/>
          <p:nvPr/>
        </p:nvPicPr>
        <p:blipFill rotWithShape="1">
          <a:blip r:embed="rId3">
            <a:alphaModFix/>
          </a:blip>
          <a:srcRect l="28354" r="22900"/>
          <a:stretch/>
        </p:blipFill>
        <p:spPr>
          <a:xfrm>
            <a:off x="6034425" y="687056"/>
            <a:ext cx="2405151" cy="3820975"/>
          </a:xfrm>
          <a:prstGeom prst="rect">
            <a:avLst/>
          </a:prstGeom>
          <a:noFill/>
          <a:ln>
            <a:noFill/>
          </a:ln>
        </p:spPr>
      </p:pic>
      <p:pic>
        <p:nvPicPr>
          <p:cNvPr id="108" name="Google Shape;108;p19"/>
          <p:cNvPicPr preferRelativeResize="0"/>
          <p:nvPr/>
        </p:nvPicPr>
        <p:blipFill rotWithShape="1">
          <a:blip r:embed="rId4">
            <a:alphaModFix/>
          </a:blip>
          <a:srcRect l="24648" r="25608"/>
          <a:stretch/>
        </p:blipFill>
        <p:spPr>
          <a:xfrm>
            <a:off x="2109917" y="687056"/>
            <a:ext cx="2405151" cy="3744423"/>
          </a:xfrm>
          <a:prstGeom prst="rect">
            <a:avLst/>
          </a:prstGeom>
          <a:noFill/>
          <a:ln>
            <a:noFill/>
          </a:ln>
        </p:spPr>
      </p:pic>
      <p:sp>
        <p:nvSpPr>
          <p:cNvPr id="109" name="Google Shape;109;p19"/>
          <p:cNvSpPr txBox="1"/>
          <p:nvPr/>
        </p:nvSpPr>
        <p:spPr>
          <a:xfrm>
            <a:off x="6310300" y="4456444"/>
            <a:ext cx="1853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14022 GNs</a:t>
            </a:r>
            <a:endParaRPr sz="1700" b="1">
              <a:solidFill>
                <a:schemeClr val="dk1"/>
              </a:solidFill>
              <a:latin typeface="Roboto"/>
              <a:ea typeface="Roboto"/>
              <a:cs typeface="Roboto"/>
              <a:sym typeface="Roboto"/>
            </a:endParaRPr>
          </a:p>
        </p:txBody>
      </p:sp>
      <p:sp>
        <p:nvSpPr>
          <p:cNvPr id="110" name="Google Shape;110;p19"/>
          <p:cNvSpPr txBox="1"/>
          <p:nvPr/>
        </p:nvSpPr>
        <p:spPr>
          <a:xfrm>
            <a:off x="2247792" y="4413617"/>
            <a:ext cx="2129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2306 Voronoi cells</a:t>
            </a:r>
            <a:endParaRPr sz="1700" b="1">
              <a:solidFill>
                <a:schemeClr val="dk1"/>
              </a:solidFill>
              <a:latin typeface="Roboto"/>
              <a:ea typeface="Roboto"/>
              <a:cs typeface="Roboto"/>
              <a:sym typeface="Roboto"/>
            </a:endParaRPr>
          </a:p>
        </p:txBody>
      </p:sp>
      <p:pic>
        <p:nvPicPr>
          <p:cNvPr id="2" name="Google Shape;108;p19">
            <a:extLst>
              <a:ext uri="{FF2B5EF4-FFF2-40B4-BE49-F238E27FC236}">
                <a16:creationId xmlns:a16="http://schemas.microsoft.com/office/drawing/2014/main" id="{4D5A7D2D-5B6C-529A-55A4-4491F13DE50F}"/>
              </a:ext>
            </a:extLst>
          </p:cNvPr>
          <p:cNvPicPr preferRelativeResize="0"/>
          <p:nvPr/>
        </p:nvPicPr>
        <p:blipFill rotWithShape="1">
          <a:blip r:embed="rId4">
            <a:alphaModFix/>
          </a:blip>
          <a:srcRect l="29443" t="57739" r="55730" b="15840"/>
          <a:stretch/>
        </p:blipFill>
        <p:spPr>
          <a:xfrm>
            <a:off x="182624" y="1053942"/>
            <a:ext cx="1702394" cy="2368447"/>
          </a:xfrm>
          <a:prstGeom prst="rect">
            <a:avLst/>
          </a:prstGeom>
          <a:noFill/>
          <a:ln>
            <a:solidFill>
              <a:schemeClr val="bg2"/>
            </a:solidFill>
          </a:ln>
        </p:spPr>
      </p:pic>
      <p:sp>
        <p:nvSpPr>
          <p:cNvPr id="3" name="Rectangle 2">
            <a:extLst>
              <a:ext uri="{FF2B5EF4-FFF2-40B4-BE49-F238E27FC236}">
                <a16:creationId xmlns:a16="http://schemas.microsoft.com/office/drawing/2014/main" id="{53D9B89A-3675-CFE0-6ECA-F5B9D95BB86E}"/>
              </a:ext>
            </a:extLst>
          </p:cNvPr>
          <p:cNvSpPr/>
          <p:nvPr/>
        </p:nvSpPr>
        <p:spPr>
          <a:xfrm>
            <a:off x="2368446" y="2953062"/>
            <a:ext cx="479685" cy="7345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cxnSp>
        <p:nvCxnSpPr>
          <p:cNvPr id="5" name="Straight Connector 4">
            <a:extLst>
              <a:ext uri="{FF2B5EF4-FFF2-40B4-BE49-F238E27FC236}">
                <a16:creationId xmlns:a16="http://schemas.microsoft.com/office/drawing/2014/main" id="{6C26B9FB-728E-1A02-5F4D-A1B5C55C137A}"/>
              </a:ext>
            </a:extLst>
          </p:cNvPr>
          <p:cNvCxnSpPr/>
          <p:nvPr/>
        </p:nvCxnSpPr>
        <p:spPr>
          <a:xfrm>
            <a:off x="1885018" y="1053942"/>
            <a:ext cx="963113" cy="1899120"/>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8F55C215-ADDF-6253-57A6-F31C4B0410AE}"/>
              </a:ext>
            </a:extLst>
          </p:cNvPr>
          <p:cNvCxnSpPr>
            <a:cxnSpLocks/>
          </p:cNvCxnSpPr>
          <p:nvPr/>
        </p:nvCxnSpPr>
        <p:spPr>
          <a:xfrm>
            <a:off x="1885018" y="2385473"/>
            <a:ext cx="481556" cy="567589"/>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89327E2B-ED91-E291-90C9-B958686AD1A7}"/>
              </a:ext>
            </a:extLst>
          </p:cNvPr>
          <p:cNvCxnSpPr>
            <a:cxnSpLocks/>
          </p:cNvCxnSpPr>
          <p:nvPr/>
        </p:nvCxnSpPr>
        <p:spPr>
          <a:xfrm>
            <a:off x="1885018" y="3422389"/>
            <a:ext cx="961241" cy="294194"/>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E7A5386-26F7-1F7A-877B-737129DF49EB}"/>
              </a:ext>
            </a:extLst>
          </p:cNvPr>
          <p:cNvCxnSpPr>
            <a:cxnSpLocks/>
          </p:cNvCxnSpPr>
          <p:nvPr/>
        </p:nvCxnSpPr>
        <p:spPr>
          <a:xfrm>
            <a:off x="180752" y="3422389"/>
            <a:ext cx="2184886" cy="265191"/>
          </a:xfrm>
          <a:prstGeom prst="line">
            <a:avLst/>
          </a:prstGeom>
          <a:ln>
            <a:solidFill>
              <a:schemeClr val="bg2"/>
            </a:solidFill>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5E57484F-88E9-C327-D51F-FB5D28D7F1E9}"/>
              </a:ext>
            </a:extLst>
          </p:cNvPr>
          <p:cNvCxnSpPr/>
          <p:nvPr/>
        </p:nvCxnSpPr>
        <p:spPr>
          <a:xfrm>
            <a:off x="4572000" y="2713220"/>
            <a:ext cx="11242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465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64FCED-DEBC-CA6A-219E-1F43FF3508F4}"/>
              </a:ext>
            </a:extLst>
          </p:cNvPr>
          <p:cNvSpPr>
            <a:spLocks noGrp="1"/>
          </p:cNvSpPr>
          <p:nvPr>
            <p:ph type="body" idx="1"/>
          </p:nvPr>
        </p:nvSpPr>
        <p:spPr>
          <a:xfrm>
            <a:off x="131589" y="1814945"/>
            <a:ext cx="3798206" cy="1677763"/>
          </a:xfrm>
        </p:spPr>
        <p:txBody>
          <a:bodyPr/>
          <a:lstStyle/>
          <a:p>
            <a:pPr marL="114300" indent="0">
              <a:buNone/>
            </a:pPr>
            <a:r>
              <a:rPr lang="en-US"/>
              <a:t>2.  We identified that there are 37 Grama </a:t>
            </a:r>
            <a:r>
              <a:rPr lang="en-US" err="1"/>
              <a:t>Niladhari</a:t>
            </a:r>
            <a:r>
              <a:rPr lang="en-US"/>
              <a:t> divisions with zero population at the time of the data collection. </a:t>
            </a:r>
          </a:p>
        </p:txBody>
      </p:sp>
      <p:sp>
        <p:nvSpPr>
          <p:cNvPr id="4" name="Slide Number Placeholder 3">
            <a:extLst>
              <a:ext uri="{FF2B5EF4-FFF2-40B4-BE49-F238E27FC236}">
                <a16:creationId xmlns:a16="http://schemas.microsoft.com/office/drawing/2014/main" id="{CC9F4D39-05C4-958A-EF84-5004D80377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15</a:t>
            </a:fld>
            <a:endParaRPr lang="en"/>
          </a:p>
        </p:txBody>
      </p:sp>
      <p:pic>
        <p:nvPicPr>
          <p:cNvPr id="5" name="Picture 4" descr="A map of sri lanka&#10;&#10;Description automatically generated">
            <a:extLst>
              <a:ext uri="{FF2B5EF4-FFF2-40B4-BE49-F238E27FC236}">
                <a16:creationId xmlns:a16="http://schemas.microsoft.com/office/drawing/2014/main" id="{8445E72D-BD07-B101-DC9B-68E74593D5BC}"/>
              </a:ext>
            </a:extLst>
          </p:cNvPr>
          <p:cNvPicPr>
            <a:picLocks noChangeAspect="1"/>
          </p:cNvPicPr>
          <p:nvPr/>
        </p:nvPicPr>
        <p:blipFill rotWithShape="1">
          <a:blip r:embed="rId3"/>
          <a:srcRect t="3771" b="4916"/>
          <a:stretch/>
        </p:blipFill>
        <p:spPr>
          <a:xfrm>
            <a:off x="3921961" y="1814945"/>
            <a:ext cx="1777153" cy="2848272"/>
          </a:xfrm>
          <a:prstGeom prst="rect">
            <a:avLst/>
          </a:prstGeom>
        </p:spPr>
      </p:pic>
      <p:pic>
        <p:nvPicPr>
          <p:cNvPr id="8" name="Picture 7" descr="A map of a large area&#10;&#10;Description automatically generated">
            <a:extLst>
              <a:ext uri="{FF2B5EF4-FFF2-40B4-BE49-F238E27FC236}">
                <a16:creationId xmlns:a16="http://schemas.microsoft.com/office/drawing/2014/main" id="{0F0CAFD5-B3F9-4C07-188D-64AE158A1129}"/>
              </a:ext>
            </a:extLst>
          </p:cNvPr>
          <p:cNvPicPr>
            <a:picLocks noChangeAspect="1"/>
          </p:cNvPicPr>
          <p:nvPr/>
        </p:nvPicPr>
        <p:blipFill>
          <a:blip r:embed="rId4"/>
          <a:stretch>
            <a:fillRect/>
          </a:stretch>
        </p:blipFill>
        <p:spPr>
          <a:xfrm>
            <a:off x="5794938" y="1091783"/>
            <a:ext cx="3107379" cy="3135757"/>
          </a:xfrm>
          <a:prstGeom prst="rect">
            <a:avLst/>
          </a:prstGeom>
          <a:ln>
            <a:solidFill>
              <a:schemeClr val="bg2"/>
            </a:solidFill>
          </a:ln>
        </p:spPr>
      </p:pic>
      <p:sp>
        <p:nvSpPr>
          <p:cNvPr id="9" name="Rectangle 8">
            <a:extLst>
              <a:ext uri="{FF2B5EF4-FFF2-40B4-BE49-F238E27FC236}">
                <a16:creationId xmlns:a16="http://schemas.microsoft.com/office/drawing/2014/main" id="{74AD9420-ED7E-327B-980D-7C4B47D80BF9}"/>
              </a:ext>
            </a:extLst>
          </p:cNvPr>
          <p:cNvSpPr/>
          <p:nvPr/>
        </p:nvSpPr>
        <p:spPr>
          <a:xfrm>
            <a:off x="4253345" y="1634836"/>
            <a:ext cx="1122219" cy="13161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cxnSp>
        <p:nvCxnSpPr>
          <p:cNvPr id="11" name="Straight Connector 10">
            <a:extLst>
              <a:ext uri="{FF2B5EF4-FFF2-40B4-BE49-F238E27FC236}">
                <a16:creationId xmlns:a16="http://schemas.microsoft.com/office/drawing/2014/main" id="{5B16DBB8-2BCD-BAEC-0092-771EEAC73D69}"/>
              </a:ext>
            </a:extLst>
          </p:cNvPr>
          <p:cNvCxnSpPr/>
          <p:nvPr/>
        </p:nvCxnSpPr>
        <p:spPr>
          <a:xfrm>
            <a:off x="4253345" y="2951018"/>
            <a:ext cx="1541593" cy="1276522"/>
          </a:xfrm>
          <a:prstGeom prst="line">
            <a:avLst/>
          </a:prstGeom>
          <a:ln>
            <a:solidFill>
              <a:schemeClr val="bg2"/>
            </a:solidFill>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658E3DF8-9C2A-B22F-18E5-09ACD4DB4F1D}"/>
              </a:ext>
            </a:extLst>
          </p:cNvPr>
          <p:cNvCxnSpPr>
            <a:cxnSpLocks/>
          </p:cNvCxnSpPr>
          <p:nvPr/>
        </p:nvCxnSpPr>
        <p:spPr>
          <a:xfrm flipV="1">
            <a:off x="4253345" y="1091783"/>
            <a:ext cx="1541593" cy="543053"/>
          </a:xfrm>
          <a:prstGeom prst="line">
            <a:avLst/>
          </a:prstGeom>
          <a:ln>
            <a:solidFill>
              <a:schemeClr val="bg2"/>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9506EDDD-98F9-A982-DCD0-1FB51CEEE0F4}"/>
              </a:ext>
            </a:extLst>
          </p:cNvPr>
          <p:cNvCxnSpPr/>
          <p:nvPr/>
        </p:nvCxnSpPr>
        <p:spPr>
          <a:xfrm>
            <a:off x="5375564" y="2951018"/>
            <a:ext cx="419374" cy="288063"/>
          </a:xfrm>
          <a:prstGeom prst="line">
            <a:avLst/>
          </a:prstGeom>
          <a:ln>
            <a:solidFill>
              <a:schemeClr val="bg2"/>
            </a:solidFill>
          </a:ln>
        </p:spPr>
        <p:style>
          <a:lnRef idx="1">
            <a:schemeClr val="accent5"/>
          </a:lnRef>
          <a:fillRef idx="0">
            <a:schemeClr val="accent5"/>
          </a:fillRef>
          <a:effectRef idx="0">
            <a:schemeClr val="accent5"/>
          </a:effectRef>
          <a:fontRef idx="minor">
            <a:schemeClr val="tx1"/>
          </a:fontRef>
        </p:style>
      </p:cxnSp>
      <p:sp>
        <p:nvSpPr>
          <p:cNvPr id="17" name="Google Shape;105;p19">
            <a:extLst>
              <a:ext uri="{FF2B5EF4-FFF2-40B4-BE49-F238E27FC236}">
                <a16:creationId xmlns:a16="http://schemas.microsoft.com/office/drawing/2014/main" id="{4AC086B0-0DC0-D69D-EBE1-D13B8B751162}"/>
              </a:ext>
            </a:extLst>
          </p:cNvPr>
          <p:cNvSpPr txBox="1">
            <a:spLocks noGrp="1"/>
          </p:cNvSpPr>
          <p:nvPr>
            <p:ph type="title"/>
          </p:nvPr>
        </p:nvSpPr>
        <p:spPr>
          <a:xfrm>
            <a:off x="182624" y="178425"/>
            <a:ext cx="62597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Scale and Data Processing</a:t>
            </a:r>
            <a:endParaRPr sz="2400"/>
          </a:p>
        </p:txBody>
      </p:sp>
    </p:spTree>
    <p:extLst>
      <p:ext uri="{BB962C8B-B14F-4D97-AF65-F5344CB8AC3E}">
        <p14:creationId xmlns:p14="http://schemas.microsoft.com/office/powerpoint/2010/main" val="43472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9B0FF6-5C82-EA99-3F22-9F7E40C62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descr="A map of sri lanka with different colored areas&#10;&#10;Description automatically generated">
            <a:extLst>
              <a:ext uri="{FF2B5EF4-FFF2-40B4-BE49-F238E27FC236}">
                <a16:creationId xmlns:a16="http://schemas.microsoft.com/office/drawing/2014/main" id="{5FAD2BEB-6372-9E3C-F0F9-4EB1F1AA92B3}"/>
              </a:ext>
            </a:extLst>
          </p:cNvPr>
          <p:cNvPicPr>
            <a:picLocks noChangeAspect="1"/>
          </p:cNvPicPr>
          <p:nvPr/>
        </p:nvPicPr>
        <p:blipFill rotWithShape="1">
          <a:blip r:embed="rId3"/>
          <a:srcRect t="20997" b="10147"/>
          <a:stretch/>
        </p:blipFill>
        <p:spPr>
          <a:xfrm>
            <a:off x="727590" y="0"/>
            <a:ext cx="4255889" cy="5143500"/>
          </a:xfrm>
          <a:prstGeom prst="rect">
            <a:avLst/>
          </a:prstGeom>
        </p:spPr>
      </p:pic>
      <p:sp>
        <p:nvSpPr>
          <p:cNvPr id="7" name="Google Shape;105;p19">
            <a:extLst>
              <a:ext uri="{FF2B5EF4-FFF2-40B4-BE49-F238E27FC236}">
                <a16:creationId xmlns:a16="http://schemas.microsoft.com/office/drawing/2014/main" id="{D9147C11-E3E3-17AB-3815-1E9211E5E2D7}"/>
              </a:ext>
            </a:extLst>
          </p:cNvPr>
          <p:cNvSpPr txBox="1">
            <a:spLocks noGrp="1"/>
          </p:cNvSpPr>
          <p:nvPr>
            <p:ph type="title"/>
          </p:nvPr>
        </p:nvSpPr>
        <p:spPr>
          <a:xfrm>
            <a:off x="171335" y="111250"/>
            <a:ext cx="62597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Scale and Data Processing</a:t>
            </a:r>
            <a:endParaRPr sz="2400"/>
          </a:p>
        </p:txBody>
      </p:sp>
      <p:pic>
        <p:nvPicPr>
          <p:cNvPr id="9" name="Picture 8" descr="A screen shot of a computer&#10;&#10;Description automatically generated">
            <a:extLst>
              <a:ext uri="{FF2B5EF4-FFF2-40B4-BE49-F238E27FC236}">
                <a16:creationId xmlns:a16="http://schemas.microsoft.com/office/drawing/2014/main" id="{63DF88CD-6204-6083-8A9C-AA92896FAF61}"/>
              </a:ext>
            </a:extLst>
          </p:cNvPr>
          <p:cNvPicPr>
            <a:picLocks noChangeAspect="1"/>
          </p:cNvPicPr>
          <p:nvPr/>
        </p:nvPicPr>
        <p:blipFill>
          <a:blip r:embed="rId4"/>
          <a:stretch>
            <a:fillRect/>
          </a:stretch>
        </p:blipFill>
        <p:spPr>
          <a:xfrm>
            <a:off x="2626694" y="979233"/>
            <a:ext cx="6445694" cy="815577"/>
          </a:xfrm>
          <a:prstGeom prst="rect">
            <a:avLst/>
          </a:prstGeom>
        </p:spPr>
      </p:pic>
      <p:sp>
        <p:nvSpPr>
          <p:cNvPr id="10" name="Text Placeholder 2">
            <a:extLst>
              <a:ext uri="{FF2B5EF4-FFF2-40B4-BE49-F238E27FC236}">
                <a16:creationId xmlns:a16="http://schemas.microsoft.com/office/drawing/2014/main" id="{81869516-08C3-0921-E42A-4F2620CDE582}"/>
              </a:ext>
            </a:extLst>
          </p:cNvPr>
          <p:cNvSpPr>
            <a:spLocks noGrp="1"/>
          </p:cNvSpPr>
          <p:nvPr>
            <p:ph type="body" idx="1"/>
          </p:nvPr>
        </p:nvSpPr>
        <p:spPr>
          <a:xfrm>
            <a:off x="4828866" y="2200379"/>
            <a:ext cx="3798206" cy="1677763"/>
          </a:xfrm>
        </p:spPr>
        <p:txBody>
          <a:bodyPr/>
          <a:lstStyle/>
          <a:p>
            <a:pPr marL="114300" indent="0">
              <a:buNone/>
            </a:pPr>
            <a:r>
              <a:rPr lang="en-US"/>
              <a:t>3. In preparing the training data, dataset was stratified based on province</a:t>
            </a:r>
          </a:p>
        </p:txBody>
      </p:sp>
    </p:spTree>
    <p:extLst>
      <p:ext uri="{BB962C8B-B14F-4D97-AF65-F5344CB8AC3E}">
        <p14:creationId xmlns:p14="http://schemas.microsoft.com/office/powerpoint/2010/main" val="299413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9B0FF6-5C82-EA99-3F22-9F7E40C62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105;p19">
            <a:extLst>
              <a:ext uri="{FF2B5EF4-FFF2-40B4-BE49-F238E27FC236}">
                <a16:creationId xmlns:a16="http://schemas.microsoft.com/office/drawing/2014/main" id="{D9147C11-E3E3-17AB-3815-1E9211E5E2D7}"/>
              </a:ext>
            </a:extLst>
          </p:cNvPr>
          <p:cNvSpPr txBox="1">
            <a:spLocks noGrp="1"/>
          </p:cNvSpPr>
          <p:nvPr>
            <p:ph type="title"/>
          </p:nvPr>
        </p:nvSpPr>
        <p:spPr>
          <a:xfrm>
            <a:off x="171335" y="111250"/>
            <a:ext cx="62597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Scale and Data Processing</a:t>
            </a:r>
            <a:endParaRPr sz="2400"/>
          </a:p>
        </p:txBody>
      </p:sp>
      <p:sp>
        <p:nvSpPr>
          <p:cNvPr id="10" name="Text Placeholder 2">
            <a:extLst>
              <a:ext uri="{FF2B5EF4-FFF2-40B4-BE49-F238E27FC236}">
                <a16:creationId xmlns:a16="http://schemas.microsoft.com/office/drawing/2014/main" id="{81869516-08C3-0921-E42A-4F2620CDE582}"/>
              </a:ext>
            </a:extLst>
          </p:cNvPr>
          <p:cNvSpPr>
            <a:spLocks noGrp="1"/>
          </p:cNvSpPr>
          <p:nvPr>
            <p:ph type="body" idx="1"/>
          </p:nvPr>
        </p:nvSpPr>
        <p:spPr>
          <a:xfrm>
            <a:off x="201181" y="2061061"/>
            <a:ext cx="2590084" cy="1075839"/>
          </a:xfrm>
        </p:spPr>
        <p:txBody>
          <a:bodyPr/>
          <a:lstStyle/>
          <a:p>
            <a:pPr marL="114300" indent="0">
              <a:buNone/>
            </a:pPr>
            <a:r>
              <a:rPr lang="en-US"/>
              <a:t>4. Log transformation of skewed variables</a:t>
            </a:r>
          </a:p>
        </p:txBody>
      </p:sp>
      <p:pic>
        <p:nvPicPr>
          <p:cNvPr id="3" name="Picture 2" descr="A graph of a number of people&#10;&#10;Description automatically generated with medium confidence">
            <a:extLst>
              <a:ext uri="{FF2B5EF4-FFF2-40B4-BE49-F238E27FC236}">
                <a16:creationId xmlns:a16="http://schemas.microsoft.com/office/drawing/2014/main" id="{26F7EDC3-F3EB-0425-2D11-9DEA55094627}"/>
              </a:ext>
            </a:extLst>
          </p:cNvPr>
          <p:cNvPicPr>
            <a:picLocks noChangeAspect="1"/>
          </p:cNvPicPr>
          <p:nvPr/>
        </p:nvPicPr>
        <p:blipFill>
          <a:blip r:embed="rId3"/>
          <a:stretch>
            <a:fillRect/>
          </a:stretch>
        </p:blipFill>
        <p:spPr>
          <a:xfrm>
            <a:off x="2766941" y="630361"/>
            <a:ext cx="2726473" cy="4229656"/>
          </a:xfrm>
          <a:prstGeom prst="rect">
            <a:avLst/>
          </a:prstGeom>
        </p:spPr>
      </p:pic>
      <p:pic>
        <p:nvPicPr>
          <p:cNvPr id="5" name="Picture 4">
            <a:extLst>
              <a:ext uri="{FF2B5EF4-FFF2-40B4-BE49-F238E27FC236}">
                <a16:creationId xmlns:a16="http://schemas.microsoft.com/office/drawing/2014/main" id="{EF1F10A2-C4DE-16DF-3610-896347EADF54}"/>
              </a:ext>
            </a:extLst>
          </p:cNvPr>
          <p:cNvPicPr>
            <a:picLocks noChangeAspect="1"/>
          </p:cNvPicPr>
          <p:nvPr/>
        </p:nvPicPr>
        <p:blipFill>
          <a:blip r:embed="rId4"/>
          <a:srcRect/>
          <a:stretch/>
        </p:blipFill>
        <p:spPr>
          <a:xfrm>
            <a:off x="6371043" y="630361"/>
            <a:ext cx="2300896" cy="4229656"/>
          </a:xfrm>
          <a:prstGeom prst="rect">
            <a:avLst/>
          </a:prstGeom>
        </p:spPr>
      </p:pic>
      <p:cxnSp>
        <p:nvCxnSpPr>
          <p:cNvPr id="8" name="Straight Arrow Connector 7">
            <a:extLst>
              <a:ext uri="{FF2B5EF4-FFF2-40B4-BE49-F238E27FC236}">
                <a16:creationId xmlns:a16="http://schemas.microsoft.com/office/drawing/2014/main" id="{9D3A671F-3420-DF68-9FBD-D688A6C75CF7}"/>
              </a:ext>
            </a:extLst>
          </p:cNvPr>
          <p:cNvCxnSpPr>
            <a:cxnSpLocks/>
          </p:cNvCxnSpPr>
          <p:nvPr/>
        </p:nvCxnSpPr>
        <p:spPr>
          <a:xfrm>
            <a:off x="5575829" y="2658356"/>
            <a:ext cx="7952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2290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9B0FF6-5C82-EA99-3F22-9F7E40C62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7" name="Google Shape;105;p19">
            <a:extLst>
              <a:ext uri="{FF2B5EF4-FFF2-40B4-BE49-F238E27FC236}">
                <a16:creationId xmlns:a16="http://schemas.microsoft.com/office/drawing/2014/main" id="{D9147C11-E3E3-17AB-3815-1E9211E5E2D7}"/>
              </a:ext>
            </a:extLst>
          </p:cNvPr>
          <p:cNvSpPr txBox="1">
            <a:spLocks noGrp="1"/>
          </p:cNvSpPr>
          <p:nvPr>
            <p:ph type="title"/>
          </p:nvPr>
        </p:nvSpPr>
        <p:spPr>
          <a:xfrm>
            <a:off x="171335" y="111250"/>
            <a:ext cx="62597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Scale and Data Processing</a:t>
            </a:r>
            <a:endParaRPr sz="2400"/>
          </a:p>
        </p:txBody>
      </p:sp>
      <p:sp>
        <p:nvSpPr>
          <p:cNvPr id="10" name="Text Placeholder 2">
            <a:extLst>
              <a:ext uri="{FF2B5EF4-FFF2-40B4-BE49-F238E27FC236}">
                <a16:creationId xmlns:a16="http://schemas.microsoft.com/office/drawing/2014/main" id="{81869516-08C3-0921-E42A-4F2620CDE582}"/>
              </a:ext>
            </a:extLst>
          </p:cNvPr>
          <p:cNvSpPr>
            <a:spLocks noGrp="1"/>
          </p:cNvSpPr>
          <p:nvPr>
            <p:ph type="body" idx="1"/>
          </p:nvPr>
        </p:nvSpPr>
        <p:spPr>
          <a:xfrm>
            <a:off x="5136032" y="1395663"/>
            <a:ext cx="3704242" cy="3464354"/>
          </a:xfrm>
        </p:spPr>
        <p:txBody>
          <a:bodyPr/>
          <a:lstStyle/>
          <a:p>
            <a:pPr marL="114300" indent="0">
              <a:buNone/>
            </a:pPr>
            <a:r>
              <a:rPr lang="en-US"/>
              <a:t>4. Spatial weights were assigned to data using nearest neighbor method</a:t>
            </a:r>
          </a:p>
        </p:txBody>
      </p:sp>
      <p:pic>
        <p:nvPicPr>
          <p:cNvPr id="11" name="Picture 10">
            <a:extLst>
              <a:ext uri="{FF2B5EF4-FFF2-40B4-BE49-F238E27FC236}">
                <a16:creationId xmlns:a16="http://schemas.microsoft.com/office/drawing/2014/main" id="{77175922-8BFA-6761-1E41-9F7B0811CBFF}"/>
              </a:ext>
            </a:extLst>
          </p:cNvPr>
          <p:cNvPicPr>
            <a:picLocks noChangeAspect="1"/>
          </p:cNvPicPr>
          <p:nvPr/>
        </p:nvPicPr>
        <p:blipFill>
          <a:blip r:embed="rId3"/>
          <a:stretch>
            <a:fillRect/>
          </a:stretch>
        </p:blipFill>
        <p:spPr>
          <a:xfrm>
            <a:off x="303726" y="906781"/>
            <a:ext cx="4832306" cy="1836420"/>
          </a:xfrm>
          <a:prstGeom prst="rect">
            <a:avLst/>
          </a:prstGeom>
        </p:spPr>
      </p:pic>
      <p:pic>
        <p:nvPicPr>
          <p:cNvPr id="13" name="Picture 12">
            <a:extLst>
              <a:ext uri="{FF2B5EF4-FFF2-40B4-BE49-F238E27FC236}">
                <a16:creationId xmlns:a16="http://schemas.microsoft.com/office/drawing/2014/main" id="{FD933916-4A4D-934C-51E1-2C93CDEFE7B6}"/>
              </a:ext>
            </a:extLst>
          </p:cNvPr>
          <p:cNvPicPr>
            <a:picLocks noChangeAspect="1"/>
          </p:cNvPicPr>
          <p:nvPr/>
        </p:nvPicPr>
        <p:blipFill rotWithShape="1">
          <a:blip r:embed="rId4"/>
          <a:srcRect t="7111" b="4178"/>
          <a:stretch/>
        </p:blipFill>
        <p:spPr>
          <a:xfrm>
            <a:off x="1089671" y="2724669"/>
            <a:ext cx="1336651" cy="2135348"/>
          </a:xfrm>
          <a:prstGeom prst="rect">
            <a:avLst/>
          </a:prstGeom>
        </p:spPr>
      </p:pic>
      <p:pic>
        <p:nvPicPr>
          <p:cNvPr id="15" name="Picture 14">
            <a:extLst>
              <a:ext uri="{FF2B5EF4-FFF2-40B4-BE49-F238E27FC236}">
                <a16:creationId xmlns:a16="http://schemas.microsoft.com/office/drawing/2014/main" id="{DC87C2F2-7A73-71ED-27B9-342317D33214}"/>
              </a:ext>
            </a:extLst>
          </p:cNvPr>
          <p:cNvPicPr>
            <a:picLocks noChangeAspect="1"/>
          </p:cNvPicPr>
          <p:nvPr/>
        </p:nvPicPr>
        <p:blipFill rotWithShape="1">
          <a:blip r:embed="rId5"/>
          <a:srcRect t="6933" b="4000"/>
          <a:stretch/>
        </p:blipFill>
        <p:spPr>
          <a:xfrm>
            <a:off x="3053039" y="2724669"/>
            <a:ext cx="1336651" cy="2143907"/>
          </a:xfrm>
          <a:prstGeom prst="rect">
            <a:avLst/>
          </a:prstGeom>
        </p:spPr>
      </p:pic>
      <p:sp>
        <p:nvSpPr>
          <p:cNvPr id="2" name="TextBox 1">
            <a:extLst>
              <a:ext uri="{FF2B5EF4-FFF2-40B4-BE49-F238E27FC236}">
                <a16:creationId xmlns:a16="http://schemas.microsoft.com/office/drawing/2014/main" id="{4E292D4D-FDC8-4127-BE34-D1A17355F841}"/>
              </a:ext>
            </a:extLst>
          </p:cNvPr>
          <p:cNvSpPr txBox="1"/>
          <p:nvPr/>
        </p:nvSpPr>
        <p:spPr>
          <a:xfrm>
            <a:off x="4007969" y="4663217"/>
            <a:ext cx="1522595" cy="246221"/>
          </a:xfrm>
          <a:prstGeom prst="rect">
            <a:avLst/>
          </a:prstGeom>
          <a:noFill/>
        </p:spPr>
        <p:txBody>
          <a:bodyPr wrap="square" rtlCol="0">
            <a:spAutoFit/>
          </a:bodyPr>
          <a:lstStyle/>
          <a:p>
            <a:r>
              <a:rPr lang="en-LK" sz="1000"/>
              <a:t>Temperature Lag</a:t>
            </a:r>
          </a:p>
        </p:txBody>
      </p:sp>
      <p:sp>
        <p:nvSpPr>
          <p:cNvPr id="3" name="TextBox 2">
            <a:extLst>
              <a:ext uri="{FF2B5EF4-FFF2-40B4-BE49-F238E27FC236}">
                <a16:creationId xmlns:a16="http://schemas.microsoft.com/office/drawing/2014/main" id="{9A171125-4358-A7BC-171E-D5787CCBC16C}"/>
              </a:ext>
            </a:extLst>
          </p:cNvPr>
          <p:cNvSpPr txBox="1"/>
          <p:nvPr/>
        </p:nvSpPr>
        <p:spPr>
          <a:xfrm>
            <a:off x="1778609" y="4666752"/>
            <a:ext cx="1522595" cy="246221"/>
          </a:xfrm>
          <a:prstGeom prst="rect">
            <a:avLst/>
          </a:prstGeom>
          <a:noFill/>
        </p:spPr>
        <p:txBody>
          <a:bodyPr wrap="square" rtlCol="0">
            <a:spAutoFit/>
          </a:bodyPr>
          <a:lstStyle/>
          <a:p>
            <a:r>
              <a:rPr lang="en-LK" sz="1000"/>
              <a:t>Radious of gyration Lag</a:t>
            </a:r>
          </a:p>
        </p:txBody>
      </p:sp>
    </p:spTree>
    <p:extLst>
      <p:ext uri="{BB962C8B-B14F-4D97-AF65-F5344CB8AC3E}">
        <p14:creationId xmlns:p14="http://schemas.microsoft.com/office/powerpoint/2010/main" val="863650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F94-7EB0-08E4-0B65-FD73E8D2ACC9}"/>
              </a:ext>
            </a:extLst>
          </p:cNvPr>
          <p:cNvSpPr>
            <a:spLocks noGrp="1"/>
          </p:cNvSpPr>
          <p:nvPr>
            <p:ph type="title"/>
          </p:nvPr>
        </p:nvSpPr>
        <p:spPr>
          <a:xfrm>
            <a:off x="265500" y="1233175"/>
            <a:ext cx="4045200" cy="1482300"/>
          </a:xfrm>
        </p:spPr>
        <p:txBody>
          <a:bodyPr spcFirstLastPara="1" wrap="square" lIns="91425" tIns="91425" rIns="91425" bIns="91425" anchor="b" anchorCtr="0">
            <a:normAutofit/>
          </a:bodyPr>
          <a:lstStyle/>
          <a:p>
            <a:r>
              <a:rPr lang="en-LK" sz="3900" b="1" i="0" u="none" strike="noStrike" cap="none">
                <a:latin typeface="Montserrat"/>
                <a:ea typeface="Montserrat"/>
                <a:cs typeface="Montserrat"/>
                <a:sym typeface="Montserrat"/>
              </a:rPr>
              <a:t>Our Approach and Goals</a:t>
            </a:r>
          </a:p>
        </p:txBody>
      </p:sp>
      <p:sp>
        <p:nvSpPr>
          <p:cNvPr id="4" name="Text Placeholder 2">
            <a:extLst>
              <a:ext uri="{FF2B5EF4-FFF2-40B4-BE49-F238E27FC236}">
                <a16:creationId xmlns:a16="http://schemas.microsoft.com/office/drawing/2014/main" id="{3BE49164-2E17-C937-031D-07224BDC3AB1}"/>
              </a:ext>
            </a:extLst>
          </p:cNvPr>
          <p:cNvSpPr txBox="1">
            <a:spLocks/>
          </p:cNvSpPr>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Can CDR and RS  data be used to reliably estimate poverty in Sri Lanka?</a:t>
            </a:r>
          </a:p>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Are these estimates more accurate in urban areas, rural areas or at the national level?</a:t>
            </a:r>
          </a:p>
        </p:txBody>
      </p:sp>
      <p:sp>
        <p:nvSpPr>
          <p:cNvPr id="3" name="Slide Number Placeholder 2">
            <a:extLst>
              <a:ext uri="{FF2B5EF4-FFF2-40B4-BE49-F238E27FC236}">
                <a16:creationId xmlns:a16="http://schemas.microsoft.com/office/drawing/2014/main" id="{432BE408-9F43-B47C-DB06-D6B92BB9DCCF}"/>
              </a:ext>
            </a:extLst>
          </p:cNvPr>
          <p:cNvSpPr>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a:lnSpc>
                <a:spcPct val="90000"/>
              </a:lnSpc>
              <a:spcAft>
                <a:spcPts val="600"/>
              </a:spcAft>
            </a:pPr>
            <a:fld id="{00000000-1234-1234-1234-123412341234}" type="slidenum">
              <a:rPr lang="en" sz="900"/>
              <a:pPr>
                <a:lnSpc>
                  <a:spcPct val="90000"/>
                </a:lnSpc>
                <a:spcAft>
                  <a:spcPts val="600"/>
                </a:spcAft>
              </a:pPr>
              <a:t>19</a:t>
            </a:fld>
            <a:endParaRPr lang="en" sz="900"/>
          </a:p>
        </p:txBody>
      </p:sp>
    </p:spTree>
    <p:extLst>
      <p:ext uri="{BB962C8B-B14F-4D97-AF65-F5344CB8AC3E}">
        <p14:creationId xmlns:p14="http://schemas.microsoft.com/office/powerpoint/2010/main" val="115648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F94-7EB0-08E4-0B65-FD73E8D2ACC9}"/>
              </a:ext>
            </a:extLst>
          </p:cNvPr>
          <p:cNvSpPr>
            <a:spLocks noGrp="1"/>
          </p:cNvSpPr>
          <p:nvPr>
            <p:ph type="title"/>
          </p:nvPr>
        </p:nvSpPr>
        <p:spPr>
          <a:xfrm>
            <a:off x="311700" y="246243"/>
            <a:ext cx="8520600" cy="572700"/>
          </a:xfrm>
        </p:spPr>
        <p:txBody>
          <a:bodyPr/>
          <a:lstStyle/>
          <a:p>
            <a:r>
              <a:rPr lang="en-LK" sz="2400"/>
              <a:t>Chapters</a:t>
            </a:r>
          </a:p>
        </p:txBody>
      </p:sp>
      <p:sp>
        <p:nvSpPr>
          <p:cNvPr id="3" name="Slide Number Placeholder 2">
            <a:extLst>
              <a:ext uri="{FF2B5EF4-FFF2-40B4-BE49-F238E27FC236}">
                <a16:creationId xmlns:a16="http://schemas.microsoft.com/office/drawing/2014/main" id="{432BE408-9F43-B47C-DB06-D6B92BB9DC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Text Placeholder 2">
            <a:extLst>
              <a:ext uri="{FF2B5EF4-FFF2-40B4-BE49-F238E27FC236}">
                <a16:creationId xmlns:a16="http://schemas.microsoft.com/office/drawing/2014/main" id="{3BE49164-2E17-C937-031D-07224BDC3AB1}"/>
              </a:ext>
            </a:extLst>
          </p:cNvPr>
          <p:cNvSpPr txBox="1">
            <a:spLocks/>
          </p:cNvSpPr>
          <p:nvPr/>
        </p:nvSpPr>
        <p:spPr>
          <a:xfrm>
            <a:off x="1046412" y="1538091"/>
            <a:ext cx="4260300" cy="3416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00050" indent="-400050">
              <a:lnSpc>
                <a:spcPct val="150000"/>
              </a:lnSpc>
              <a:buFont typeface="+mj-lt"/>
              <a:buAutoNum type="romanUcPeriod"/>
            </a:pPr>
            <a:r>
              <a:rPr lang="en-GB">
                <a:solidFill>
                  <a:srgbClr val="1A202C"/>
                </a:solidFill>
                <a:latin typeface="Avenir Next LT Pro"/>
              </a:rPr>
              <a:t>Introduction.</a:t>
            </a:r>
          </a:p>
          <a:p>
            <a:pPr marL="400050" indent="-400050">
              <a:lnSpc>
                <a:spcPct val="150000"/>
              </a:lnSpc>
              <a:buFont typeface="+mj-lt"/>
              <a:buAutoNum type="romanUcPeriod"/>
            </a:pPr>
            <a:r>
              <a:rPr lang="en-GB">
                <a:solidFill>
                  <a:srgbClr val="1A202C"/>
                </a:solidFill>
                <a:latin typeface="Avenir Next LT Pro"/>
              </a:rPr>
              <a:t>Materials and Methods.</a:t>
            </a:r>
          </a:p>
          <a:p>
            <a:pPr marL="400050" indent="-400050">
              <a:lnSpc>
                <a:spcPct val="150000"/>
              </a:lnSpc>
              <a:buFont typeface="+mj-lt"/>
              <a:buAutoNum type="romanUcPeriod"/>
            </a:pPr>
            <a:r>
              <a:rPr lang="en-GB">
                <a:solidFill>
                  <a:srgbClr val="1A202C"/>
                </a:solidFill>
                <a:latin typeface="Avenir Next LT Pro"/>
              </a:rPr>
              <a:t>Our Approach and Goals</a:t>
            </a:r>
          </a:p>
          <a:p>
            <a:pPr marL="400050" indent="-400050">
              <a:lnSpc>
                <a:spcPct val="150000"/>
              </a:lnSpc>
              <a:buFont typeface="+mj-lt"/>
              <a:buAutoNum type="romanUcPeriod"/>
            </a:pPr>
            <a:r>
              <a:rPr lang="en-GB">
                <a:solidFill>
                  <a:srgbClr val="1A202C"/>
                </a:solidFill>
                <a:latin typeface="Avenir Next LT Pro"/>
              </a:rPr>
              <a:t>Regression Modelling.</a:t>
            </a:r>
          </a:p>
          <a:p>
            <a:pPr marL="400050" indent="-400050">
              <a:lnSpc>
                <a:spcPct val="150000"/>
              </a:lnSpc>
              <a:buFont typeface="+mj-lt"/>
              <a:buAutoNum type="romanUcPeriod"/>
            </a:pPr>
            <a:r>
              <a:rPr lang="en-GB">
                <a:solidFill>
                  <a:srgbClr val="1A202C"/>
                </a:solidFill>
                <a:latin typeface="Avenir Next LT Pro"/>
              </a:rPr>
              <a:t>Results.</a:t>
            </a:r>
          </a:p>
          <a:p>
            <a:pPr marL="400050" indent="-400050">
              <a:lnSpc>
                <a:spcPct val="150000"/>
              </a:lnSpc>
              <a:buFont typeface="+mj-lt"/>
              <a:buAutoNum type="romanUcPeriod"/>
            </a:pPr>
            <a:r>
              <a:rPr lang="en-GB">
                <a:solidFill>
                  <a:srgbClr val="1A202C"/>
                </a:solidFill>
                <a:latin typeface="Avenir Next LT Pro"/>
              </a:rPr>
              <a:t>Discussion.</a:t>
            </a:r>
          </a:p>
          <a:p>
            <a:endParaRPr lang="en-LK"/>
          </a:p>
        </p:txBody>
      </p:sp>
      <p:pic>
        <p:nvPicPr>
          <p:cNvPr id="7" name="Picture 6" descr="A satellite in space above earth&#10;&#10;Description automatically generated">
            <a:extLst>
              <a:ext uri="{FF2B5EF4-FFF2-40B4-BE49-F238E27FC236}">
                <a16:creationId xmlns:a16="http://schemas.microsoft.com/office/drawing/2014/main" id="{439039CE-C110-1C86-12DC-472FB393E321}"/>
              </a:ext>
            </a:extLst>
          </p:cNvPr>
          <p:cNvPicPr>
            <a:picLocks noChangeAspect="1"/>
          </p:cNvPicPr>
          <p:nvPr/>
        </p:nvPicPr>
        <p:blipFill rotWithShape="1">
          <a:blip r:embed="rId3"/>
          <a:srcRect r="34812"/>
          <a:stretch/>
        </p:blipFill>
        <p:spPr>
          <a:xfrm>
            <a:off x="4099857" y="789883"/>
            <a:ext cx="4646951" cy="4009800"/>
          </a:xfrm>
          <a:prstGeom prst="rect">
            <a:avLst/>
          </a:prstGeom>
          <a:effectLst>
            <a:reflection endPos="0" dir="5400000" sy="-100000" algn="bl" rotWithShape="0"/>
            <a:softEdge rad="127000"/>
          </a:effectLst>
        </p:spPr>
      </p:pic>
    </p:spTree>
    <p:extLst>
      <p:ext uri="{BB962C8B-B14F-4D97-AF65-F5344CB8AC3E}">
        <p14:creationId xmlns:p14="http://schemas.microsoft.com/office/powerpoint/2010/main" val="217614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AF465-47C1-8A17-1950-0A1E9E1FA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4" name="Diagram 3">
            <a:extLst>
              <a:ext uri="{FF2B5EF4-FFF2-40B4-BE49-F238E27FC236}">
                <a16:creationId xmlns:a16="http://schemas.microsoft.com/office/drawing/2014/main" id="{78EE29EC-32CA-0408-C6A0-6DF5DA5F3FD6}"/>
              </a:ext>
            </a:extLst>
          </p:cNvPr>
          <p:cNvGraphicFramePr/>
          <p:nvPr>
            <p:extLst>
              <p:ext uri="{D42A27DB-BD31-4B8C-83A1-F6EECF244321}">
                <p14:modId xmlns:p14="http://schemas.microsoft.com/office/powerpoint/2010/main" val="2034896925"/>
              </p:ext>
            </p:extLst>
          </p:nvPr>
        </p:nvGraphicFramePr>
        <p:xfrm>
          <a:off x="398336" y="1265231"/>
          <a:ext cx="834847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05;p19">
            <a:extLst>
              <a:ext uri="{FF2B5EF4-FFF2-40B4-BE49-F238E27FC236}">
                <a16:creationId xmlns:a16="http://schemas.microsoft.com/office/drawing/2014/main" id="{15B993EB-7206-4437-709F-EB821CF2BC80}"/>
              </a:ext>
            </a:extLst>
          </p:cNvPr>
          <p:cNvSpPr txBox="1">
            <a:spLocks noGrp="1"/>
          </p:cNvSpPr>
          <p:nvPr>
            <p:ph type="title"/>
          </p:nvPr>
        </p:nvSpPr>
        <p:spPr>
          <a:xfrm>
            <a:off x="162191" y="193546"/>
            <a:ext cx="7171297" cy="583694"/>
          </a:xfrm>
          <a:prstGeom prst="rect">
            <a:avLst/>
          </a:prstGeom>
        </p:spPr>
        <p:txBody>
          <a:bodyPr spcFirstLastPara="1" wrap="square" lIns="91425" tIns="91425" rIns="91425" bIns="91425" anchor="t" anchorCtr="0">
            <a:noAutofit/>
          </a:bodyPr>
          <a:lstStyle/>
          <a:p>
            <a:r>
              <a:rPr lang="en-GB" sz="2400"/>
              <a:t>Goal 01:</a:t>
            </a:r>
            <a:r>
              <a:rPr lang="en-GB" sz="2000"/>
              <a:t> Can CDR and RS  data be used to reliably estimate poverty in Sri Lanka?</a:t>
            </a:r>
            <a:br>
              <a:rPr lang="en-GB" sz="2400"/>
            </a:br>
            <a:endParaRPr lang="en-GB" sz="2400"/>
          </a:p>
        </p:txBody>
      </p:sp>
    </p:spTree>
    <p:extLst>
      <p:ext uri="{BB962C8B-B14F-4D97-AF65-F5344CB8AC3E}">
        <p14:creationId xmlns:p14="http://schemas.microsoft.com/office/powerpoint/2010/main" val="89309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F94-7EB0-08E4-0B65-FD73E8D2ACC9}"/>
              </a:ext>
            </a:extLst>
          </p:cNvPr>
          <p:cNvSpPr>
            <a:spLocks noGrp="1"/>
          </p:cNvSpPr>
          <p:nvPr>
            <p:ph type="title"/>
          </p:nvPr>
        </p:nvSpPr>
        <p:spPr>
          <a:xfrm>
            <a:off x="265500" y="1233175"/>
            <a:ext cx="4045200" cy="1482300"/>
          </a:xfrm>
        </p:spPr>
        <p:txBody>
          <a:bodyPr spcFirstLastPara="1" wrap="square" lIns="91425" tIns="91425" rIns="91425" bIns="91425" anchor="b" anchorCtr="0">
            <a:normAutofit/>
          </a:bodyPr>
          <a:lstStyle/>
          <a:p>
            <a:r>
              <a:rPr lang="en-GB" sz="3900"/>
              <a:t>F</a:t>
            </a:r>
            <a:r>
              <a:rPr lang="en-LK" sz="3900" b="1" i="0" u="none" strike="noStrike" cap="none">
                <a:latin typeface="Montserrat"/>
                <a:ea typeface="Montserrat"/>
                <a:cs typeface="Montserrat"/>
                <a:sym typeface="Montserrat"/>
              </a:rPr>
              <a:t>requentist Models</a:t>
            </a:r>
          </a:p>
        </p:txBody>
      </p:sp>
      <p:sp>
        <p:nvSpPr>
          <p:cNvPr id="4" name="Text Placeholder 2">
            <a:extLst>
              <a:ext uri="{FF2B5EF4-FFF2-40B4-BE49-F238E27FC236}">
                <a16:creationId xmlns:a16="http://schemas.microsoft.com/office/drawing/2014/main" id="{3BE49164-2E17-C937-031D-07224BDC3AB1}"/>
              </a:ext>
            </a:extLst>
          </p:cNvPr>
          <p:cNvSpPr txBox="1">
            <a:spLocks/>
          </p:cNvSpPr>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Ordinary Least Squares (OLS)</a:t>
            </a:r>
          </a:p>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Spatial Error Model (SEM)</a:t>
            </a:r>
          </a:p>
          <a:p>
            <a:pPr marL="457200" indent="-342900">
              <a:lnSpc>
                <a:spcPct val="115000"/>
              </a:lnSpc>
              <a:spcAft>
                <a:spcPts val="600"/>
              </a:spcAft>
              <a:buClr>
                <a:schemeClr val="dk2"/>
              </a:buClr>
              <a:buSzPts val="1800"/>
              <a:buFont typeface="Roboto"/>
              <a:buChar char="●"/>
            </a:pPr>
            <a:r>
              <a:rPr lang="en-US" sz="1800">
                <a:solidFill>
                  <a:schemeClr val="dk2"/>
                </a:solidFill>
                <a:latin typeface="Roboto"/>
                <a:ea typeface="Roboto"/>
                <a:cs typeface="Roboto"/>
                <a:sym typeface="Roboto"/>
              </a:rPr>
              <a:t>Spatial Lag Model (SLX)</a:t>
            </a:r>
          </a:p>
          <a:p>
            <a:pPr marL="457200" indent="-342900">
              <a:lnSpc>
                <a:spcPct val="115000"/>
              </a:lnSpc>
              <a:spcAft>
                <a:spcPts val="600"/>
              </a:spcAft>
              <a:buClr>
                <a:schemeClr val="dk2"/>
              </a:buClr>
              <a:buSzPts val="1800"/>
              <a:buFont typeface="Roboto"/>
              <a:buChar char="●"/>
            </a:pPr>
            <a:r>
              <a:rPr lang="en-US" sz="1800">
                <a:solidFill>
                  <a:schemeClr val="dk2"/>
                </a:solidFill>
                <a:latin typeface="Roboto"/>
                <a:ea typeface="Roboto"/>
                <a:cs typeface="Roboto"/>
                <a:sym typeface="Roboto"/>
              </a:rPr>
              <a:t>Spatial Durbin Error Model (SDEM)</a:t>
            </a:r>
          </a:p>
        </p:txBody>
      </p:sp>
      <p:sp>
        <p:nvSpPr>
          <p:cNvPr id="3" name="Slide Number Placeholder 2">
            <a:extLst>
              <a:ext uri="{FF2B5EF4-FFF2-40B4-BE49-F238E27FC236}">
                <a16:creationId xmlns:a16="http://schemas.microsoft.com/office/drawing/2014/main" id="{432BE408-9F43-B47C-DB06-D6B92BB9DCCF}"/>
              </a:ext>
            </a:extLst>
          </p:cNvPr>
          <p:cNvSpPr>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a:lnSpc>
                <a:spcPct val="90000"/>
              </a:lnSpc>
              <a:spcAft>
                <a:spcPts val="600"/>
              </a:spcAft>
            </a:pPr>
            <a:fld id="{00000000-1234-1234-1234-123412341234}" type="slidenum">
              <a:rPr lang="en" sz="900"/>
              <a:pPr>
                <a:lnSpc>
                  <a:spcPct val="90000"/>
                </a:lnSpc>
                <a:spcAft>
                  <a:spcPts val="600"/>
                </a:spcAft>
              </a:pPr>
              <a:t>21</a:t>
            </a:fld>
            <a:endParaRPr lang="en" sz="900"/>
          </a:p>
        </p:txBody>
      </p:sp>
    </p:spTree>
    <p:extLst>
      <p:ext uri="{BB962C8B-B14F-4D97-AF65-F5344CB8AC3E}">
        <p14:creationId xmlns:p14="http://schemas.microsoft.com/office/powerpoint/2010/main" val="82119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Model Outputs – Ordinary Least Squares (OLS)</a:t>
            </a:r>
          </a:p>
        </p:txBody>
      </p:sp>
      <p:pic>
        <p:nvPicPr>
          <p:cNvPr id="5" name="Picture 4" descr="A screenshot of a computer&#10;&#10;Description automatically generated">
            <a:extLst>
              <a:ext uri="{FF2B5EF4-FFF2-40B4-BE49-F238E27FC236}">
                <a16:creationId xmlns:a16="http://schemas.microsoft.com/office/drawing/2014/main" id="{25A61583-CD9C-AB8D-FA16-30C1AD66EDA2}"/>
              </a:ext>
            </a:extLst>
          </p:cNvPr>
          <p:cNvPicPr>
            <a:picLocks noChangeAspect="1"/>
          </p:cNvPicPr>
          <p:nvPr/>
        </p:nvPicPr>
        <p:blipFill>
          <a:blip r:embed="rId3"/>
          <a:stretch>
            <a:fillRect/>
          </a:stretch>
        </p:blipFill>
        <p:spPr>
          <a:xfrm>
            <a:off x="1641281" y="905277"/>
            <a:ext cx="5861438" cy="4238223"/>
          </a:xfrm>
          <a:prstGeom prst="rect">
            <a:avLst/>
          </a:prstGeom>
        </p:spPr>
      </p:pic>
    </p:spTree>
    <p:extLst>
      <p:ext uri="{BB962C8B-B14F-4D97-AF65-F5344CB8AC3E}">
        <p14:creationId xmlns:p14="http://schemas.microsoft.com/office/powerpoint/2010/main" val="178696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Visual Comparison of Model Outputs - SEM</a:t>
            </a:r>
          </a:p>
        </p:txBody>
      </p:sp>
      <p:pic>
        <p:nvPicPr>
          <p:cNvPr id="3" name="Picture 2" descr="A group of green and red maps&#10;&#10;Description automatically generated">
            <a:extLst>
              <a:ext uri="{FF2B5EF4-FFF2-40B4-BE49-F238E27FC236}">
                <a16:creationId xmlns:a16="http://schemas.microsoft.com/office/drawing/2014/main" id="{6FD78087-A9FB-C0C3-5E18-F809AC9FCB2E}"/>
              </a:ext>
            </a:extLst>
          </p:cNvPr>
          <p:cNvPicPr>
            <a:picLocks noChangeAspect="1"/>
          </p:cNvPicPr>
          <p:nvPr/>
        </p:nvPicPr>
        <p:blipFill rotWithShape="1">
          <a:blip r:embed="rId3"/>
          <a:srcRect b="4502"/>
          <a:stretch/>
        </p:blipFill>
        <p:spPr>
          <a:xfrm>
            <a:off x="2095738" y="924445"/>
            <a:ext cx="4952524" cy="4132372"/>
          </a:xfrm>
          <a:prstGeom prst="rect">
            <a:avLst/>
          </a:prstGeom>
        </p:spPr>
      </p:pic>
    </p:spTree>
    <p:extLst>
      <p:ext uri="{BB962C8B-B14F-4D97-AF65-F5344CB8AC3E}">
        <p14:creationId xmlns:p14="http://schemas.microsoft.com/office/powerpoint/2010/main" val="38216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Visual Comparison of Model Outputs - SDEM</a:t>
            </a:r>
          </a:p>
        </p:txBody>
      </p:sp>
      <p:pic>
        <p:nvPicPr>
          <p:cNvPr id="9" name="Picture 8">
            <a:extLst>
              <a:ext uri="{FF2B5EF4-FFF2-40B4-BE49-F238E27FC236}">
                <a16:creationId xmlns:a16="http://schemas.microsoft.com/office/drawing/2014/main" id="{3A906277-19F3-CD5C-46AE-8B3A18E36A16}"/>
              </a:ext>
            </a:extLst>
          </p:cNvPr>
          <p:cNvPicPr>
            <a:picLocks noChangeAspect="1"/>
          </p:cNvPicPr>
          <p:nvPr/>
        </p:nvPicPr>
        <p:blipFill>
          <a:blip r:embed="rId2"/>
          <a:srcRect t="2251" b="2251"/>
          <a:stretch/>
        </p:blipFill>
        <p:spPr>
          <a:xfrm>
            <a:off x="2035421" y="910472"/>
            <a:ext cx="5072515" cy="4232492"/>
          </a:xfrm>
          <a:prstGeom prst="rect">
            <a:avLst/>
          </a:prstGeom>
        </p:spPr>
      </p:pic>
    </p:spTree>
    <p:extLst>
      <p:ext uri="{BB962C8B-B14F-4D97-AF65-F5344CB8AC3E}">
        <p14:creationId xmlns:p14="http://schemas.microsoft.com/office/powerpoint/2010/main" val="313612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Visual Comparison of Model Outputs - SLX</a:t>
            </a:r>
          </a:p>
        </p:txBody>
      </p:sp>
      <p:pic>
        <p:nvPicPr>
          <p:cNvPr id="9" name="Picture 8">
            <a:extLst>
              <a:ext uri="{FF2B5EF4-FFF2-40B4-BE49-F238E27FC236}">
                <a16:creationId xmlns:a16="http://schemas.microsoft.com/office/drawing/2014/main" id="{3A906277-19F3-CD5C-46AE-8B3A18E36A16}"/>
              </a:ext>
            </a:extLst>
          </p:cNvPr>
          <p:cNvPicPr>
            <a:picLocks noChangeAspect="1"/>
          </p:cNvPicPr>
          <p:nvPr/>
        </p:nvPicPr>
        <p:blipFill rotWithShape="1">
          <a:blip r:embed="rId2"/>
          <a:srcRect t="2251" b="6330"/>
          <a:stretch/>
        </p:blipFill>
        <p:spPr>
          <a:xfrm>
            <a:off x="1913822" y="897061"/>
            <a:ext cx="5316355" cy="4246439"/>
          </a:xfrm>
          <a:prstGeom prst="rect">
            <a:avLst/>
          </a:prstGeom>
        </p:spPr>
      </p:pic>
    </p:spTree>
    <p:extLst>
      <p:ext uri="{BB962C8B-B14F-4D97-AF65-F5344CB8AC3E}">
        <p14:creationId xmlns:p14="http://schemas.microsoft.com/office/powerpoint/2010/main" val="281259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Model Comparison – SEM vs SLX vs SDEM</a:t>
            </a:r>
          </a:p>
        </p:txBody>
      </p:sp>
      <p:pic>
        <p:nvPicPr>
          <p:cNvPr id="5" name="Picture 4">
            <a:extLst>
              <a:ext uri="{FF2B5EF4-FFF2-40B4-BE49-F238E27FC236}">
                <a16:creationId xmlns:a16="http://schemas.microsoft.com/office/drawing/2014/main" id="{469D9CAB-DC10-8CD9-9F5D-6F940426F536}"/>
              </a:ext>
            </a:extLst>
          </p:cNvPr>
          <p:cNvPicPr>
            <a:picLocks noChangeAspect="1"/>
          </p:cNvPicPr>
          <p:nvPr/>
        </p:nvPicPr>
        <p:blipFill rotWithShape="1">
          <a:blip r:embed="rId2"/>
          <a:srcRect t="6881" b="3603"/>
          <a:stretch/>
        </p:blipFill>
        <p:spPr>
          <a:xfrm>
            <a:off x="836676" y="1116583"/>
            <a:ext cx="7470648" cy="4026917"/>
          </a:xfrm>
          <a:prstGeom prst="rect">
            <a:avLst/>
          </a:prstGeom>
        </p:spPr>
      </p:pic>
    </p:spTree>
    <p:extLst>
      <p:ext uri="{BB962C8B-B14F-4D97-AF65-F5344CB8AC3E}">
        <p14:creationId xmlns:p14="http://schemas.microsoft.com/office/powerpoint/2010/main" val="375502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Model Comparison – SEM vs SLX vs SDEM</a:t>
            </a:r>
          </a:p>
        </p:txBody>
      </p:sp>
      <p:pic>
        <p:nvPicPr>
          <p:cNvPr id="13" name="Picture 12" descr="A table with numbers and symbols&#10;&#10;Description automatically generated">
            <a:extLst>
              <a:ext uri="{FF2B5EF4-FFF2-40B4-BE49-F238E27FC236}">
                <a16:creationId xmlns:a16="http://schemas.microsoft.com/office/drawing/2014/main" id="{2F5AE47C-3E0E-B246-99B0-D7BF334CB77F}"/>
              </a:ext>
            </a:extLst>
          </p:cNvPr>
          <p:cNvPicPr>
            <a:picLocks noChangeAspect="1"/>
          </p:cNvPicPr>
          <p:nvPr/>
        </p:nvPicPr>
        <p:blipFill>
          <a:blip r:embed="rId2"/>
          <a:stretch>
            <a:fillRect/>
          </a:stretch>
        </p:blipFill>
        <p:spPr>
          <a:xfrm>
            <a:off x="1741551" y="1020589"/>
            <a:ext cx="5270754" cy="1267650"/>
          </a:xfrm>
          <a:prstGeom prst="rect">
            <a:avLst/>
          </a:prstGeom>
        </p:spPr>
      </p:pic>
      <p:pic>
        <p:nvPicPr>
          <p:cNvPr id="15" name="Picture 14" descr="A white sheet with black text&#10;&#10;Description automatically generated">
            <a:extLst>
              <a:ext uri="{FF2B5EF4-FFF2-40B4-BE49-F238E27FC236}">
                <a16:creationId xmlns:a16="http://schemas.microsoft.com/office/drawing/2014/main" id="{89203D07-C916-15FE-1EDE-1FC44256F1FA}"/>
              </a:ext>
            </a:extLst>
          </p:cNvPr>
          <p:cNvPicPr>
            <a:picLocks noChangeAspect="1"/>
          </p:cNvPicPr>
          <p:nvPr/>
        </p:nvPicPr>
        <p:blipFill>
          <a:blip r:embed="rId3"/>
          <a:stretch>
            <a:fillRect/>
          </a:stretch>
        </p:blipFill>
        <p:spPr>
          <a:xfrm>
            <a:off x="1741551" y="2288239"/>
            <a:ext cx="5270754" cy="1267649"/>
          </a:xfrm>
          <a:prstGeom prst="rect">
            <a:avLst/>
          </a:prstGeom>
        </p:spPr>
      </p:pic>
      <p:pic>
        <p:nvPicPr>
          <p:cNvPr id="17" name="Picture 16" descr="A table with numbers and a number of objects&#10;&#10;Description automatically generated with medium confidence">
            <a:extLst>
              <a:ext uri="{FF2B5EF4-FFF2-40B4-BE49-F238E27FC236}">
                <a16:creationId xmlns:a16="http://schemas.microsoft.com/office/drawing/2014/main" id="{E98796FA-D6D7-097B-743D-C36CC1F04363}"/>
              </a:ext>
            </a:extLst>
          </p:cNvPr>
          <p:cNvPicPr>
            <a:picLocks noChangeAspect="1"/>
          </p:cNvPicPr>
          <p:nvPr/>
        </p:nvPicPr>
        <p:blipFill>
          <a:blip r:embed="rId4"/>
          <a:stretch>
            <a:fillRect/>
          </a:stretch>
        </p:blipFill>
        <p:spPr>
          <a:xfrm>
            <a:off x="1741551" y="3555889"/>
            <a:ext cx="5270756" cy="1267650"/>
          </a:xfrm>
          <a:prstGeom prst="rect">
            <a:avLst/>
          </a:prstGeom>
        </p:spPr>
      </p:pic>
    </p:spTree>
    <p:extLst>
      <p:ext uri="{BB962C8B-B14F-4D97-AF65-F5344CB8AC3E}">
        <p14:creationId xmlns:p14="http://schemas.microsoft.com/office/powerpoint/2010/main" val="4057980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Frequentist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6593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SDEM Evaluation: </a:t>
            </a:r>
            <a:r>
              <a:rPr lang="en-GB" sz="1800"/>
              <a:t>Validating the Model against DSD-level Poverty Headcount Index </a:t>
            </a:r>
            <a:endParaRPr lang="en-LK" sz="1800"/>
          </a:p>
        </p:txBody>
      </p:sp>
      <p:pic>
        <p:nvPicPr>
          <p:cNvPr id="5" name="Picture 4" descr="A screen shot of a computer code&#10;&#10;Description automatically generated">
            <a:extLst>
              <a:ext uri="{FF2B5EF4-FFF2-40B4-BE49-F238E27FC236}">
                <a16:creationId xmlns:a16="http://schemas.microsoft.com/office/drawing/2014/main" id="{D1A649C3-AC9B-1283-54F0-616B6B323B2E}"/>
              </a:ext>
            </a:extLst>
          </p:cNvPr>
          <p:cNvPicPr>
            <a:picLocks noChangeAspect="1"/>
          </p:cNvPicPr>
          <p:nvPr/>
        </p:nvPicPr>
        <p:blipFill>
          <a:blip r:embed="rId2"/>
          <a:stretch>
            <a:fillRect/>
          </a:stretch>
        </p:blipFill>
        <p:spPr>
          <a:xfrm>
            <a:off x="685800" y="1516556"/>
            <a:ext cx="7772400" cy="3146661"/>
          </a:xfrm>
          <a:prstGeom prst="rect">
            <a:avLst/>
          </a:prstGeom>
        </p:spPr>
      </p:pic>
    </p:spTree>
    <p:extLst>
      <p:ext uri="{BB962C8B-B14F-4D97-AF65-F5344CB8AC3E}">
        <p14:creationId xmlns:p14="http://schemas.microsoft.com/office/powerpoint/2010/main" val="1287910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F94-7EB0-08E4-0B65-FD73E8D2ACC9}"/>
              </a:ext>
            </a:extLst>
          </p:cNvPr>
          <p:cNvSpPr>
            <a:spLocks noGrp="1"/>
          </p:cNvSpPr>
          <p:nvPr>
            <p:ph type="title"/>
          </p:nvPr>
        </p:nvSpPr>
        <p:spPr>
          <a:xfrm>
            <a:off x="265500" y="1233175"/>
            <a:ext cx="4045200" cy="1482300"/>
          </a:xfrm>
        </p:spPr>
        <p:txBody>
          <a:bodyPr spcFirstLastPara="1" wrap="square" lIns="91425" tIns="91425" rIns="91425" bIns="91425" anchor="b" anchorCtr="0">
            <a:normAutofit/>
          </a:bodyPr>
          <a:lstStyle/>
          <a:p>
            <a:r>
              <a:rPr lang="en-GB" sz="3900"/>
              <a:t>Bayesian</a:t>
            </a:r>
            <a:r>
              <a:rPr lang="en-LK" sz="3900" b="1" i="0" u="none" strike="noStrike" cap="none">
                <a:latin typeface="Montserrat"/>
                <a:ea typeface="Montserrat"/>
                <a:cs typeface="Montserrat"/>
                <a:sym typeface="Montserrat"/>
              </a:rPr>
              <a:t> Models</a:t>
            </a:r>
          </a:p>
        </p:txBody>
      </p:sp>
      <p:sp>
        <p:nvSpPr>
          <p:cNvPr id="4" name="Text Placeholder 2">
            <a:extLst>
              <a:ext uri="{FF2B5EF4-FFF2-40B4-BE49-F238E27FC236}">
                <a16:creationId xmlns:a16="http://schemas.microsoft.com/office/drawing/2014/main" id="{3BE49164-2E17-C937-031D-07224BDC3AB1}"/>
              </a:ext>
            </a:extLst>
          </p:cNvPr>
          <p:cNvSpPr txBox="1">
            <a:spLocks/>
          </p:cNvSpPr>
          <p:nvPr/>
        </p:nvSpPr>
        <p:spPr>
          <a:xfrm>
            <a:off x="5041500" y="688931"/>
            <a:ext cx="3837000" cy="301626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Basic Model</a:t>
            </a:r>
          </a:p>
          <a:p>
            <a:pPr marL="457200" indent="-342900">
              <a:lnSpc>
                <a:spcPct val="115000"/>
              </a:lnSpc>
              <a:spcAft>
                <a:spcPts val="600"/>
              </a:spcAft>
              <a:buClr>
                <a:schemeClr val="dk2"/>
              </a:buClr>
              <a:buSzPts val="1800"/>
              <a:buFont typeface="Roboto"/>
              <a:buChar char="●"/>
            </a:pPr>
            <a:r>
              <a:rPr lang="en-LK" sz="1800"/>
              <a:t>Integrated Nested Laplace Approximations (INLA)</a:t>
            </a:r>
            <a:endParaRPr lang="en-US" sz="1800" b="0" i="0" u="none" strike="noStrike" cap="none">
              <a:solidFill>
                <a:schemeClr val="dk2"/>
              </a:solidFill>
              <a:latin typeface="Roboto"/>
              <a:ea typeface="Roboto"/>
              <a:cs typeface="Roboto"/>
              <a:sym typeface="Roboto"/>
            </a:endParaRPr>
          </a:p>
        </p:txBody>
      </p:sp>
      <p:sp>
        <p:nvSpPr>
          <p:cNvPr id="3" name="Slide Number Placeholder 2">
            <a:extLst>
              <a:ext uri="{FF2B5EF4-FFF2-40B4-BE49-F238E27FC236}">
                <a16:creationId xmlns:a16="http://schemas.microsoft.com/office/drawing/2014/main" id="{432BE408-9F43-B47C-DB06-D6B92BB9DCCF}"/>
              </a:ext>
            </a:extLst>
          </p:cNvPr>
          <p:cNvSpPr>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a:lnSpc>
                <a:spcPct val="90000"/>
              </a:lnSpc>
              <a:spcAft>
                <a:spcPts val="600"/>
              </a:spcAft>
            </a:pPr>
            <a:fld id="{00000000-1234-1234-1234-123412341234}" type="slidenum">
              <a:rPr lang="en" sz="900"/>
              <a:pPr>
                <a:lnSpc>
                  <a:spcPct val="90000"/>
                </a:lnSpc>
                <a:spcAft>
                  <a:spcPts val="600"/>
                </a:spcAft>
              </a:pPr>
              <a:t>29</a:t>
            </a:fld>
            <a:endParaRPr lang="en" sz="900"/>
          </a:p>
        </p:txBody>
      </p:sp>
    </p:spTree>
    <p:extLst>
      <p:ext uri="{BB962C8B-B14F-4D97-AF65-F5344CB8AC3E}">
        <p14:creationId xmlns:p14="http://schemas.microsoft.com/office/powerpoint/2010/main" val="1824521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F94-7EB0-08E4-0B65-FD73E8D2ACC9}"/>
              </a:ext>
            </a:extLst>
          </p:cNvPr>
          <p:cNvSpPr>
            <a:spLocks noGrp="1"/>
          </p:cNvSpPr>
          <p:nvPr>
            <p:ph type="title"/>
          </p:nvPr>
        </p:nvSpPr>
        <p:spPr>
          <a:xfrm>
            <a:off x="265500" y="1233175"/>
            <a:ext cx="4045200" cy="1482300"/>
          </a:xfrm>
        </p:spPr>
        <p:txBody>
          <a:bodyPr spcFirstLastPara="1" wrap="square" lIns="91425" tIns="91425" rIns="91425" bIns="91425" anchor="b" anchorCtr="0">
            <a:normAutofit/>
          </a:bodyPr>
          <a:lstStyle/>
          <a:p>
            <a:r>
              <a:rPr lang="en-LK" b="1" i="0" u="none" strike="noStrike" cap="none">
                <a:latin typeface="Montserrat"/>
                <a:ea typeface="Montserrat"/>
                <a:cs typeface="Montserrat"/>
                <a:sym typeface="Montserrat"/>
              </a:rPr>
              <a:t>Introduction</a:t>
            </a:r>
          </a:p>
        </p:txBody>
      </p:sp>
      <p:sp>
        <p:nvSpPr>
          <p:cNvPr id="4" name="Text Placeholder 2">
            <a:extLst>
              <a:ext uri="{FF2B5EF4-FFF2-40B4-BE49-F238E27FC236}">
                <a16:creationId xmlns:a16="http://schemas.microsoft.com/office/drawing/2014/main" id="{3BE49164-2E17-C937-031D-07224BDC3AB1}"/>
              </a:ext>
            </a:extLst>
          </p:cNvPr>
          <p:cNvSpPr txBox="1">
            <a:spLocks/>
          </p:cNvSpPr>
          <p:nvPr/>
        </p:nvSpPr>
        <p:spPr>
          <a:xfrm>
            <a:off x="5041500" y="1036371"/>
            <a:ext cx="3837000" cy="369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Poverty problems</a:t>
            </a:r>
          </a:p>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What makes an ideal poverty map</a:t>
            </a:r>
          </a:p>
          <a:p>
            <a:pPr marL="457200" indent="-342900">
              <a:lnSpc>
                <a:spcPct val="115000"/>
              </a:lnSpc>
              <a:spcAft>
                <a:spcPts val="600"/>
              </a:spcAft>
              <a:buClr>
                <a:schemeClr val="dk2"/>
              </a:buClr>
              <a:buSzPts val="1800"/>
              <a:buFont typeface="Roboto"/>
              <a:buChar char="●"/>
            </a:pPr>
            <a:r>
              <a:rPr lang="en-US" sz="1800">
                <a:solidFill>
                  <a:schemeClr val="dk2"/>
                </a:solidFill>
                <a:latin typeface="Roboto"/>
                <a:ea typeface="Roboto"/>
                <a:cs typeface="Roboto"/>
                <a:sym typeface="Roboto"/>
              </a:rPr>
              <a:t>W</a:t>
            </a:r>
            <a:r>
              <a:rPr lang="en-US" sz="1800" b="0" i="0" u="none" strike="noStrike" cap="none">
                <a:solidFill>
                  <a:schemeClr val="dk2"/>
                </a:solidFill>
                <a:latin typeface="Roboto"/>
                <a:ea typeface="Roboto"/>
                <a:cs typeface="Roboto"/>
                <a:sym typeface="Roboto"/>
              </a:rPr>
              <a:t>hy past efforts were less than ideal</a:t>
            </a:r>
          </a:p>
          <a:p>
            <a:pPr marL="457200" indent="-342900">
              <a:lnSpc>
                <a:spcPct val="115000"/>
              </a:lnSpc>
              <a:spcAft>
                <a:spcPts val="600"/>
              </a:spcAft>
              <a:buClr>
                <a:schemeClr val="dk2"/>
              </a:buClr>
              <a:buSzPts val="1800"/>
              <a:buFont typeface="Roboto"/>
              <a:buChar char="●"/>
            </a:pPr>
            <a:r>
              <a:rPr lang="en-US" sz="1800">
                <a:solidFill>
                  <a:schemeClr val="dk2"/>
                </a:solidFill>
                <a:latin typeface="Roboto"/>
                <a:ea typeface="Roboto"/>
                <a:cs typeface="Roboto"/>
                <a:sym typeface="Roboto"/>
              </a:rPr>
              <a:t>What we are doing instead</a:t>
            </a:r>
            <a:endParaRPr lang="en-US" sz="1800" b="0" i="0" u="none" strike="noStrike" cap="none">
              <a:solidFill>
                <a:schemeClr val="dk2"/>
              </a:solidFill>
              <a:latin typeface="Roboto"/>
              <a:ea typeface="Roboto"/>
              <a:cs typeface="Roboto"/>
              <a:sym typeface="Roboto"/>
            </a:endParaRPr>
          </a:p>
          <a:p>
            <a:pPr marL="457200" indent="-342900">
              <a:lnSpc>
                <a:spcPct val="115000"/>
              </a:lnSpc>
              <a:spcAft>
                <a:spcPts val="600"/>
              </a:spcAft>
              <a:buClr>
                <a:schemeClr val="dk2"/>
              </a:buClr>
              <a:buSzPts val="1800"/>
              <a:buFont typeface="Roboto"/>
              <a:buChar char="●"/>
            </a:pPr>
            <a:endParaRPr lang="en-US" sz="1800" b="0" i="0" u="none" strike="noStrike" cap="none">
              <a:solidFill>
                <a:schemeClr val="dk2"/>
              </a:solidFill>
              <a:latin typeface="Roboto"/>
              <a:ea typeface="Roboto"/>
              <a:cs typeface="Roboto"/>
              <a:sym typeface="Roboto"/>
            </a:endParaRPr>
          </a:p>
        </p:txBody>
      </p:sp>
      <p:sp>
        <p:nvSpPr>
          <p:cNvPr id="3" name="Slide Number Placeholder 2">
            <a:extLst>
              <a:ext uri="{FF2B5EF4-FFF2-40B4-BE49-F238E27FC236}">
                <a16:creationId xmlns:a16="http://schemas.microsoft.com/office/drawing/2014/main" id="{432BE408-9F43-B47C-DB06-D6B92BB9DCCF}"/>
              </a:ext>
            </a:extLst>
          </p:cNvPr>
          <p:cNvSpPr>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a:lnSpc>
                <a:spcPct val="90000"/>
              </a:lnSpc>
              <a:spcAft>
                <a:spcPts val="600"/>
              </a:spcAft>
            </a:pPr>
            <a:fld id="{00000000-1234-1234-1234-123412341234}" type="slidenum">
              <a:rPr lang="en" sz="900"/>
              <a:pPr>
                <a:lnSpc>
                  <a:spcPct val="90000"/>
                </a:lnSpc>
                <a:spcAft>
                  <a:spcPts val="600"/>
                </a:spcAft>
              </a:pPr>
              <a:t>3</a:t>
            </a:fld>
            <a:endParaRPr lang="en" sz="900"/>
          </a:p>
        </p:txBody>
      </p:sp>
    </p:spTree>
    <p:extLst>
      <p:ext uri="{BB962C8B-B14F-4D97-AF65-F5344CB8AC3E}">
        <p14:creationId xmlns:p14="http://schemas.microsoft.com/office/powerpoint/2010/main" val="3504926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Bayesian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Bayesian INLA Model - </a:t>
            </a:r>
            <a:r>
              <a:rPr lang="en-GB" sz="1800"/>
              <a:t>fit a preliminary model with a few predictors</a:t>
            </a:r>
            <a:endParaRPr lang="en-LK" sz="1800"/>
          </a:p>
        </p:txBody>
      </p:sp>
      <p:pic>
        <p:nvPicPr>
          <p:cNvPr id="5" name="Picture 4" descr="A screen shot of a computer code&#10;&#10;Description automatically generated">
            <a:extLst>
              <a:ext uri="{FF2B5EF4-FFF2-40B4-BE49-F238E27FC236}">
                <a16:creationId xmlns:a16="http://schemas.microsoft.com/office/drawing/2014/main" id="{4BD5FBA1-8EE6-EED6-0D3F-E3F8CD9C544A}"/>
              </a:ext>
            </a:extLst>
          </p:cNvPr>
          <p:cNvPicPr>
            <a:picLocks noChangeAspect="1"/>
          </p:cNvPicPr>
          <p:nvPr/>
        </p:nvPicPr>
        <p:blipFill>
          <a:blip r:embed="rId2"/>
          <a:stretch>
            <a:fillRect/>
          </a:stretch>
        </p:blipFill>
        <p:spPr>
          <a:xfrm>
            <a:off x="685800" y="1034608"/>
            <a:ext cx="7772400" cy="2271155"/>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77B4CD44-D7A4-A9FC-C885-5932FA8DC757}"/>
              </a:ext>
            </a:extLst>
          </p:cNvPr>
          <p:cNvPicPr>
            <a:picLocks noChangeAspect="1"/>
          </p:cNvPicPr>
          <p:nvPr/>
        </p:nvPicPr>
        <p:blipFill rotWithShape="1">
          <a:blip r:embed="rId3"/>
          <a:srcRect b="47180"/>
          <a:stretch/>
        </p:blipFill>
        <p:spPr>
          <a:xfrm>
            <a:off x="685800" y="3452295"/>
            <a:ext cx="4049208" cy="1366594"/>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8D175393-8F12-48A4-4D54-3DFADB454A33}"/>
              </a:ext>
            </a:extLst>
          </p:cNvPr>
          <p:cNvPicPr>
            <a:picLocks noChangeAspect="1"/>
          </p:cNvPicPr>
          <p:nvPr/>
        </p:nvPicPr>
        <p:blipFill rotWithShape="1">
          <a:blip r:embed="rId3"/>
          <a:srcRect t="52820"/>
          <a:stretch/>
        </p:blipFill>
        <p:spPr>
          <a:xfrm>
            <a:off x="4579129" y="3525263"/>
            <a:ext cx="4049208" cy="1220658"/>
          </a:xfrm>
          <a:prstGeom prst="rect">
            <a:avLst/>
          </a:prstGeom>
        </p:spPr>
      </p:pic>
    </p:spTree>
    <p:extLst>
      <p:ext uri="{BB962C8B-B14F-4D97-AF65-F5344CB8AC3E}">
        <p14:creationId xmlns:p14="http://schemas.microsoft.com/office/powerpoint/2010/main" val="3331977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Bayesian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descr="A screenshot of a computer&#10;&#10;Description automatically generated">
            <a:extLst>
              <a:ext uri="{FF2B5EF4-FFF2-40B4-BE49-F238E27FC236}">
                <a16:creationId xmlns:a16="http://schemas.microsoft.com/office/drawing/2014/main" id="{94E6C09B-9DBD-E7BC-ABF6-B91E10B6B55A}"/>
              </a:ext>
            </a:extLst>
          </p:cNvPr>
          <p:cNvPicPr>
            <a:picLocks noChangeAspect="1"/>
          </p:cNvPicPr>
          <p:nvPr/>
        </p:nvPicPr>
        <p:blipFill rotWithShape="1">
          <a:blip r:embed="rId2"/>
          <a:srcRect b="70924"/>
          <a:stretch/>
        </p:blipFill>
        <p:spPr>
          <a:xfrm>
            <a:off x="91440" y="1112725"/>
            <a:ext cx="6062347" cy="810415"/>
          </a:xfrm>
          <a:prstGeom prst="rect">
            <a:avLst/>
          </a:prstGeom>
        </p:spPr>
      </p:pic>
      <p:pic>
        <p:nvPicPr>
          <p:cNvPr id="8" name="Picture 7">
            <a:extLst>
              <a:ext uri="{FF2B5EF4-FFF2-40B4-BE49-F238E27FC236}">
                <a16:creationId xmlns:a16="http://schemas.microsoft.com/office/drawing/2014/main" id="{3181468F-16D2-D3C0-C115-36C31F0097E4}"/>
              </a:ext>
            </a:extLst>
          </p:cNvPr>
          <p:cNvPicPr>
            <a:picLocks noChangeAspect="1"/>
          </p:cNvPicPr>
          <p:nvPr/>
        </p:nvPicPr>
        <p:blipFill rotWithShape="1">
          <a:blip r:embed="rId2"/>
          <a:srcRect t="38099"/>
          <a:stretch/>
        </p:blipFill>
        <p:spPr>
          <a:xfrm>
            <a:off x="91440" y="2062142"/>
            <a:ext cx="6062347" cy="1725299"/>
          </a:xfrm>
          <a:prstGeom prst="rect">
            <a:avLst/>
          </a:prstGeom>
        </p:spPr>
      </p:pic>
      <p:pic>
        <p:nvPicPr>
          <p:cNvPr id="12" name="Picture 11" descr="A map of sri lanka and the south of the country&#10;&#10;Description automatically generated">
            <a:extLst>
              <a:ext uri="{FF2B5EF4-FFF2-40B4-BE49-F238E27FC236}">
                <a16:creationId xmlns:a16="http://schemas.microsoft.com/office/drawing/2014/main" id="{CEB851A2-4DB4-AB6C-403C-CFA7D26D6EDF}"/>
              </a:ext>
            </a:extLst>
          </p:cNvPr>
          <p:cNvPicPr>
            <a:picLocks noChangeAspect="1"/>
          </p:cNvPicPr>
          <p:nvPr/>
        </p:nvPicPr>
        <p:blipFill rotWithShape="1">
          <a:blip r:embed="rId3"/>
          <a:srcRect l="57110" t="6241"/>
          <a:stretch/>
        </p:blipFill>
        <p:spPr>
          <a:xfrm>
            <a:off x="6153787" y="1027955"/>
            <a:ext cx="2593021" cy="3723890"/>
          </a:xfrm>
          <a:prstGeom prst="rect">
            <a:avLst/>
          </a:prstGeom>
        </p:spPr>
      </p:pic>
      <p:sp>
        <p:nvSpPr>
          <p:cNvPr id="3" name="Title 1">
            <a:extLst>
              <a:ext uri="{FF2B5EF4-FFF2-40B4-BE49-F238E27FC236}">
                <a16:creationId xmlns:a16="http://schemas.microsoft.com/office/drawing/2014/main" id="{CDD39F9D-8663-6DA8-12DC-BB126A16717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Bayesian INLA Model - </a:t>
            </a:r>
            <a:r>
              <a:rPr lang="en-GB" sz="1800"/>
              <a:t>fit a preliminary model with a few predictors</a:t>
            </a:r>
            <a:endParaRPr lang="en-LK" sz="1800"/>
          </a:p>
        </p:txBody>
      </p:sp>
    </p:spTree>
    <p:extLst>
      <p:ext uri="{BB962C8B-B14F-4D97-AF65-F5344CB8AC3E}">
        <p14:creationId xmlns:p14="http://schemas.microsoft.com/office/powerpoint/2010/main" val="2896468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Bayesian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3" name="Title 1">
            <a:extLst>
              <a:ext uri="{FF2B5EF4-FFF2-40B4-BE49-F238E27FC236}">
                <a16:creationId xmlns:a16="http://schemas.microsoft.com/office/drawing/2014/main" id="{CDD39F9D-8663-6DA8-12DC-BB126A16717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Bayesian INLA Model - </a:t>
            </a:r>
            <a:r>
              <a:rPr lang="en-GB" sz="1800"/>
              <a:t>fit a full model with all the covariates available</a:t>
            </a:r>
            <a:endParaRPr lang="en-LK" sz="1800"/>
          </a:p>
        </p:txBody>
      </p:sp>
      <p:pic>
        <p:nvPicPr>
          <p:cNvPr id="8" name="Picture 7" descr="A screenshot of a computer code&#10;&#10;Description automatically generated">
            <a:extLst>
              <a:ext uri="{FF2B5EF4-FFF2-40B4-BE49-F238E27FC236}">
                <a16:creationId xmlns:a16="http://schemas.microsoft.com/office/drawing/2014/main" id="{67792287-CE8B-47A2-97A1-DC5465DA7E46}"/>
              </a:ext>
            </a:extLst>
          </p:cNvPr>
          <p:cNvPicPr>
            <a:picLocks noChangeAspect="1"/>
          </p:cNvPicPr>
          <p:nvPr/>
        </p:nvPicPr>
        <p:blipFill>
          <a:blip r:embed="rId2"/>
          <a:stretch>
            <a:fillRect/>
          </a:stretch>
        </p:blipFill>
        <p:spPr>
          <a:xfrm>
            <a:off x="311700" y="1057174"/>
            <a:ext cx="4164875" cy="1707374"/>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46F54E01-A039-1ADB-5BF2-68CFF8E3D38D}"/>
              </a:ext>
            </a:extLst>
          </p:cNvPr>
          <p:cNvPicPr>
            <a:picLocks noChangeAspect="1"/>
          </p:cNvPicPr>
          <p:nvPr/>
        </p:nvPicPr>
        <p:blipFill>
          <a:blip r:embed="rId3"/>
          <a:stretch>
            <a:fillRect/>
          </a:stretch>
        </p:blipFill>
        <p:spPr>
          <a:xfrm>
            <a:off x="4572000" y="1057174"/>
            <a:ext cx="4052632" cy="1922821"/>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BA7A9DC8-7E73-5947-E663-4E28AE0B7F2A}"/>
              </a:ext>
            </a:extLst>
          </p:cNvPr>
          <p:cNvPicPr>
            <a:picLocks noChangeAspect="1"/>
          </p:cNvPicPr>
          <p:nvPr/>
        </p:nvPicPr>
        <p:blipFill rotWithShape="1">
          <a:blip r:embed="rId4"/>
          <a:srcRect t="12945" b="15155"/>
          <a:stretch/>
        </p:blipFill>
        <p:spPr>
          <a:xfrm>
            <a:off x="1274926" y="3073135"/>
            <a:ext cx="6403298" cy="1786882"/>
          </a:xfrm>
          <a:prstGeom prst="rect">
            <a:avLst/>
          </a:prstGeom>
        </p:spPr>
      </p:pic>
    </p:spTree>
    <p:extLst>
      <p:ext uri="{BB962C8B-B14F-4D97-AF65-F5344CB8AC3E}">
        <p14:creationId xmlns:p14="http://schemas.microsoft.com/office/powerpoint/2010/main" val="467089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descr="A screenshot of a graph&#10;&#10;Description automatically generated">
            <a:extLst>
              <a:ext uri="{FF2B5EF4-FFF2-40B4-BE49-F238E27FC236}">
                <a16:creationId xmlns:a16="http://schemas.microsoft.com/office/drawing/2014/main" id="{49D07A88-BF3E-58C2-19CE-86A523329EA8}"/>
              </a:ext>
            </a:extLst>
          </p:cNvPr>
          <p:cNvPicPr>
            <a:picLocks noChangeAspect="1"/>
          </p:cNvPicPr>
          <p:nvPr/>
        </p:nvPicPr>
        <p:blipFill>
          <a:blip r:embed="rId2"/>
          <a:stretch>
            <a:fillRect/>
          </a:stretch>
        </p:blipFill>
        <p:spPr>
          <a:xfrm>
            <a:off x="411514" y="86683"/>
            <a:ext cx="3786775" cy="2357616"/>
          </a:xfrm>
          <a:prstGeom prst="rect">
            <a:avLst/>
          </a:prstGeom>
        </p:spPr>
      </p:pic>
      <p:sp>
        <p:nvSpPr>
          <p:cNvPr id="3" name="Title 1">
            <a:extLst>
              <a:ext uri="{FF2B5EF4-FFF2-40B4-BE49-F238E27FC236}">
                <a16:creationId xmlns:a16="http://schemas.microsoft.com/office/drawing/2014/main" id="{CDD39F9D-8663-6DA8-12DC-BB126A16717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Bayesian INLA Model - </a:t>
            </a:r>
            <a:r>
              <a:rPr lang="en-GB" sz="1800"/>
              <a:t>fit a full model with all the covariates available</a:t>
            </a:r>
            <a:endParaRPr lang="en-LK" sz="1800"/>
          </a:p>
        </p:txBody>
      </p:sp>
      <p:pic>
        <p:nvPicPr>
          <p:cNvPr id="7" name="Picture 6" descr="A screenshot of a graph&#10;&#10;Description automatically generated">
            <a:extLst>
              <a:ext uri="{FF2B5EF4-FFF2-40B4-BE49-F238E27FC236}">
                <a16:creationId xmlns:a16="http://schemas.microsoft.com/office/drawing/2014/main" id="{07016BE7-AB68-3AA3-0DB3-BB5987BB0D03}"/>
              </a:ext>
            </a:extLst>
          </p:cNvPr>
          <p:cNvPicPr>
            <a:picLocks noChangeAspect="1"/>
          </p:cNvPicPr>
          <p:nvPr/>
        </p:nvPicPr>
        <p:blipFill>
          <a:blip r:embed="rId2"/>
          <a:stretch>
            <a:fillRect/>
          </a:stretch>
        </p:blipFill>
        <p:spPr>
          <a:xfrm>
            <a:off x="411514" y="2444299"/>
            <a:ext cx="3789626" cy="2278776"/>
          </a:xfrm>
          <a:prstGeom prst="rect">
            <a:avLst/>
          </a:prstGeom>
        </p:spPr>
      </p:pic>
      <p:pic>
        <p:nvPicPr>
          <p:cNvPr id="12" name="Picture 11" descr="A map of sri lanka&#10;&#10;Description automatically generated">
            <a:extLst>
              <a:ext uri="{FF2B5EF4-FFF2-40B4-BE49-F238E27FC236}">
                <a16:creationId xmlns:a16="http://schemas.microsoft.com/office/drawing/2014/main" id="{28E21200-18A7-A701-59D9-2613F08DF6CA}"/>
              </a:ext>
            </a:extLst>
          </p:cNvPr>
          <p:cNvPicPr>
            <a:picLocks noChangeAspect="1"/>
          </p:cNvPicPr>
          <p:nvPr/>
        </p:nvPicPr>
        <p:blipFill rotWithShape="1">
          <a:blip r:embed="rId3"/>
          <a:srcRect t="3401" b="4441"/>
          <a:stretch/>
        </p:blipFill>
        <p:spPr>
          <a:xfrm>
            <a:off x="5143420" y="950060"/>
            <a:ext cx="2489832" cy="4132188"/>
          </a:xfrm>
          <a:prstGeom prst="rect">
            <a:avLst/>
          </a:prstGeom>
        </p:spPr>
      </p:pic>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Bayesian Models</a:t>
            </a:r>
          </a:p>
        </p:txBody>
      </p:sp>
    </p:spTree>
    <p:extLst>
      <p:ext uri="{BB962C8B-B14F-4D97-AF65-F5344CB8AC3E}">
        <p14:creationId xmlns:p14="http://schemas.microsoft.com/office/powerpoint/2010/main" val="362541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Title 1">
            <a:extLst>
              <a:ext uri="{FF2B5EF4-FFF2-40B4-BE49-F238E27FC236}">
                <a16:creationId xmlns:a16="http://schemas.microsoft.com/office/drawing/2014/main" id="{CDD39F9D-8663-6DA8-12DC-BB126A16717C}"/>
              </a:ext>
            </a:extLst>
          </p:cNvPr>
          <p:cNvSpPr txBox="1">
            <a:spLocks/>
          </p:cNvSpPr>
          <p:nvPr/>
        </p:nvSpPr>
        <p:spPr>
          <a:xfrm>
            <a:off x="311700" y="5438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Bayesian INLA Model - </a:t>
            </a:r>
            <a:r>
              <a:rPr lang="en-GB" sz="1800"/>
              <a:t>fit a full model with all the covariates available</a:t>
            </a:r>
            <a:endParaRPr lang="en-LK" sz="1800"/>
          </a:p>
        </p:txBody>
      </p:sp>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Bayesian Models</a:t>
            </a:r>
          </a:p>
        </p:txBody>
      </p:sp>
      <p:pic>
        <p:nvPicPr>
          <p:cNvPr id="5" name="Picture 2">
            <a:extLst>
              <a:ext uri="{FF2B5EF4-FFF2-40B4-BE49-F238E27FC236}">
                <a16:creationId xmlns:a16="http://schemas.microsoft.com/office/drawing/2014/main" id="{8F6F71FD-026F-C669-860B-436B03BB9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197" y="960120"/>
            <a:ext cx="4033605" cy="418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76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E460-1AAD-B664-6CF2-F769C9363DAF}"/>
              </a:ext>
            </a:extLst>
          </p:cNvPr>
          <p:cNvSpPr>
            <a:spLocks noGrp="1"/>
          </p:cNvSpPr>
          <p:nvPr>
            <p:ph type="title"/>
          </p:nvPr>
        </p:nvSpPr>
        <p:spPr>
          <a:xfrm>
            <a:off x="311700" y="86683"/>
            <a:ext cx="8520600" cy="572700"/>
          </a:xfrm>
        </p:spPr>
        <p:txBody>
          <a:bodyPr/>
          <a:lstStyle/>
          <a:p>
            <a:r>
              <a:rPr lang="en-LK" sz="2400"/>
              <a:t>Bayesian Models</a:t>
            </a:r>
          </a:p>
        </p:txBody>
      </p:sp>
      <p:sp>
        <p:nvSpPr>
          <p:cNvPr id="4" name="Slide Number Placeholder 3">
            <a:extLst>
              <a:ext uri="{FF2B5EF4-FFF2-40B4-BE49-F238E27FC236}">
                <a16:creationId xmlns:a16="http://schemas.microsoft.com/office/drawing/2014/main" id="{AD44283B-1CD0-9785-C3A0-585E40267A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7" name="Title 1">
            <a:extLst>
              <a:ext uri="{FF2B5EF4-FFF2-40B4-BE49-F238E27FC236}">
                <a16:creationId xmlns:a16="http://schemas.microsoft.com/office/drawing/2014/main" id="{CC77FDD3-3C35-440B-A021-9CA96ECA12FC}"/>
              </a:ext>
            </a:extLst>
          </p:cNvPr>
          <p:cNvSpPr txBox="1">
            <a:spLocks/>
          </p:cNvSpPr>
          <p:nvPr/>
        </p:nvSpPr>
        <p:spPr>
          <a:xfrm>
            <a:off x="311700" y="57987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2pPr>
            <a:lvl3pPr marR="0" lvl="2"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3pPr>
            <a:lvl4pPr marR="0" lvl="3"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4pPr>
            <a:lvl5pPr marR="0" lvl="4"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5pPr>
            <a:lvl6pPr marR="0" lvl="5"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6pPr>
            <a:lvl7pPr marR="0" lvl="6"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7pPr>
            <a:lvl8pPr marR="0" lvl="7"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8pPr>
            <a:lvl9pPr marR="0" lvl="8" algn="l" rtl="0">
              <a:lnSpc>
                <a:spcPct val="100000"/>
              </a:lnSpc>
              <a:spcBef>
                <a:spcPts val="0"/>
              </a:spcBef>
              <a:spcAft>
                <a:spcPts val="0"/>
              </a:spcAft>
              <a:buClr>
                <a:schemeClr val="accent3"/>
              </a:buClr>
              <a:buSzPts val="2800"/>
              <a:buFont typeface="Montserrat"/>
              <a:buNone/>
              <a:defRPr sz="2800" b="1" i="0" u="none" strike="noStrike" cap="none">
                <a:solidFill>
                  <a:schemeClr val="accent3"/>
                </a:solidFill>
                <a:latin typeface="Montserrat"/>
                <a:ea typeface="Montserrat"/>
                <a:cs typeface="Montserrat"/>
                <a:sym typeface="Montserrat"/>
              </a:defRPr>
            </a:lvl9pPr>
          </a:lstStyle>
          <a:p>
            <a:r>
              <a:rPr lang="en-LK" sz="1800"/>
              <a:t>INLA Model Evaluation: </a:t>
            </a:r>
            <a:r>
              <a:rPr lang="en-GB" sz="1800"/>
              <a:t>Validating the Model against DSD-level Poverty Headcount Index </a:t>
            </a:r>
            <a:endParaRPr lang="en-LK" sz="1800"/>
          </a:p>
        </p:txBody>
      </p:sp>
      <p:pic>
        <p:nvPicPr>
          <p:cNvPr id="6" name="Picture 5" descr="A screenshot of a computer program&#10;&#10;Description automatically generated">
            <a:extLst>
              <a:ext uri="{FF2B5EF4-FFF2-40B4-BE49-F238E27FC236}">
                <a16:creationId xmlns:a16="http://schemas.microsoft.com/office/drawing/2014/main" id="{78B0BE4F-A450-6E90-1A52-D4F6E65940F0}"/>
              </a:ext>
            </a:extLst>
          </p:cNvPr>
          <p:cNvPicPr>
            <a:picLocks noChangeAspect="1"/>
          </p:cNvPicPr>
          <p:nvPr/>
        </p:nvPicPr>
        <p:blipFill>
          <a:blip r:embed="rId2"/>
          <a:stretch>
            <a:fillRect/>
          </a:stretch>
        </p:blipFill>
        <p:spPr>
          <a:xfrm>
            <a:off x="685800" y="1606741"/>
            <a:ext cx="7772400" cy="2602304"/>
          </a:xfrm>
          <a:prstGeom prst="rect">
            <a:avLst/>
          </a:prstGeom>
        </p:spPr>
      </p:pic>
    </p:spTree>
    <p:extLst>
      <p:ext uri="{BB962C8B-B14F-4D97-AF65-F5344CB8AC3E}">
        <p14:creationId xmlns:p14="http://schemas.microsoft.com/office/powerpoint/2010/main" val="1554578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AF465-47C1-8A17-1950-0A1E9E1FA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Google Shape;105;p19">
            <a:extLst>
              <a:ext uri="{FF2B5EF4-FFF2-40B4-BE49-F238E27FC236}">
                <a16:creationId xmlns:a16="http://schemas.microsoft.com/office/drawing/2014/main" id="{15B993EB-7206-4437-709F-EB821CF2BC80}"/>
              </a:ext>
            </a:extLst>
          </p:cNvPr>
          <p:cNvSpPr txBox="1">
            <a:spLocks noGrp="1"/>
          </p:cNvSpPr>
          <p:nvPr>
            <p:ph type="title"/>
          </p:nvPr>
        </p:nvSpPr>
        <p:spPr>
          <a:xfrm>
            <a:off x="162191" y="193546"/>
            <a:ext cx="7171297" cy="583694"/>
          </a:xfrm>
          <a:prstGeom prst="rect">
            <a:avLst/>
          </a:prstGeom>
        </p:spPr>
        <p:txBody>
          <a:bodyPr spcFirstLastPara="1" wrap="square" lIns="91425" tIns="91425" rIns="91425" bIns="91425" anchor="t" anchorCtr="0">
            <a:noAutofit/>
          </a:bodyPr>
          <a:lstStyle/>
          <a:p>
            <a:r>
              <a:rPr lang="en-GB" sz="2400"/>
              <a:t>Goal 02:</a:t>
            </a:r>
            <a:r>
              <a:rPr lang="en-GB" sz="2000"/>
              <a:t> Are these estimates more accurate in urban areas, rural areas or at the national level?</a:t>
            </a:r>
            <a:br>
              <a:rPr lang="en-GB" sz="2000"/>
            </a:br>
            <a:br>
              <a:rPr lang="en-GB" sz="2400"/>
            </a:br>
            <a:endParaRPr lang="en-GB" sz="2400"/>
          </a:p>
        </p:txBody>
      </p:sp>
      <p:pic>
        <p:nvPicPr>
          <p:cNvPr id="4" name="Picture 3" descr="A map of different colors&#10;&#10;Description automatically generated">
            <a:extLst>
              <a:ext uri="{FF2B5EF4-FFF2-40B4-BE49-F238E27FC236}">
                <a16:creationId xmlns:a16="http://schemas.microsoft.com/office/drawing/2014/main" id="{C334BBB9-E9F8-81FE-B98C-2EF07D187142}"/>
              </a:ext>
            </a:extLst>
          </p:cNvPr>
          <p:cNvPicPr>
            <a:picLocks noChangeAspect="1"/>
          </p:cNvPicPr>
          <p:nvPr/>
        </p:nvPicPr>
        <p:blipFill rotWithShape="1">
          <a:blip r:embed="rId3"/>
          <a:srcRect t="8002"/>
          <a:stretch/>
        </p:blipFill>
        <p:spPr>
          <a:xfrm>
            <a:off x="0" y="1590260"/>
            <a:ext cx="3991555" cy="1272961"/>
          </a:xfrm>
          <a:prstGeom prst="rect">
            <a:avLst/>
          </a:prstGeom>
        </p:spPr>
      </p:pic>
      <p:pic>
        <p:nvPicPr>
          <p:cNvPr id="7" name="Picture 6" descr="A map of different colors&#10;&#10;Description automatically generated">
            <a:extLst>
              <a:ext uri="{FF2B5EF4-FFF2-40B4-BE49-F238E27FC236}">
                <a16:creationId xmlns:a16="http://schemas.microsoft.com/office/drawing/2014/main" id="{553B5BA6-205E-5615-B962-7786FE107FCB}"/>
              </a:ext>
            </a:extLst>
          </p:cNvPr>
          <p:cNvPicPr>
            <a:picLocks noChangeAspect="1"/>
          </p:cNvPicPr>
          <p:nvPr/>
        </p:nvPicPr>
        <p:blipFill rotWithShape="1">
          <a:blip r:embed="rId4"/>
          <a:srcRect l="53913" t="8002"/>
          <a:stretch/>
        </p:blipFill>
        <p:spPr>
          <a:xfrm>
            <a:off x="4367824" y="1590259"/>
            <a:ext cx="1839586" cy="1272961"/>
          </a:xfrm>
          <a:prstGeom prst="rect">
            <a:avLst/>
          </a:prstGeom>
        </p:spPr>
      </p:pic>
      <p:pic>
        <p:nvPicPr>
          <p:cNvPr id="9" name="Picture 8" descr="A green and red map&#10;&#10;Description automatically generated">
            <a:extLst>
              <a:ext uri="{FF2B5EF4-FFF2-40B4-BE49-F238E27FC236}">
                <a16:creationId xmlns:a16="http://schemas.microsoft.com/office/drawing/2014/main" id="{20C5CBE7-4AEC-DB75-3817-9CBE12781A95}"/>
              </a:ext>
            </a:extLst>
          </p:cNvPr>
          <p:cNvPicPr>
            <a:picLocks noChangeAspect="1"/>
          </p:cNvPicPr>
          <p:nvPr/>
        </p:nvPicPr>
        <p:blipFill rotWithShape="1">
          <a:blip r:embed="rId5"/>
          <a:srcRect l="51356" t="6884" b="1"/>
          <a:stretch/>
        </p:blipFill>
        <p:spPr>
          <a:xfrm>
            <a:off x="6583679" y="1590258"/>
            <a:ext cx="1918385" cy="1272962"/>
          </a:xfrm>
          <a:prstGeom prst="rect">
            <a:avLst/>
          </a:prstGeom>
        </p:spPr>
      </p:pic>
      <p:sp>
        <p:nvSpPr>
          <p:cNvPr id="10" name="TextBox 9">
            <a:extLst>
              <a:ext uri="{FF2B5EF4-FFF2-40B4-BE49-F238E27FC236}">
                <a16:creationId xmlns:a16="http://schemas.microsoft.com/office/drawing/2014/main" id="{DD43DD9C-7D4A-8EFA-74B5-A838A6C054BE}"/>
              </a:ext>
            </a:extLst>
          </p:cNvPr>
          <p:cNvSpPr txBox="1"/>
          <p:nvPr/>
        </p:nvSpPr>
        <p:spPr>
          <a:xfrm>
            <a:off x="71562" y="1282481"/>
            <a:ext cx="1955985" cy="307777"/>
          </a:xfrm>
          <a:prstGeom prst="rect">
            <a:avLst/>
          </a:prstGeom>
          <a:noFill/>
        </p:spPr>
        <p:txBody>
          <a:bodyPr wrap="none" rtlCol="0">
            <a:spAutoFit/>
          </a:bodyPr>
          <a:lstStyle/>
          <a:p>
            <a:r>
              <a:rPr lang="en-LK"/>
              <a:t>Case Urban: Colombo</a:t>
            </a:r>
          </a:p>
        </p:txBody>
      </p:sp>
      <p:sp>
        <p:nvSpPr>
          <p:cNvPr id="11" name="TextBox 10">
            <a:extLst>
              <a:ext uri="{FF2B5EF4-FFF2-40B4-BE49-F238E27FC236}">
                <a16:creationId xmlns:a16="http://schemas.microsoft.com/office/drawing/2014/main" id="{F05A7EE1-1BAD-9778-45EC-EDC69BFF3033}"/>
              </a:ext>
            </a:extLst>
          </p:cNvPr>
          <p:cNvSpPr txBox="1"/>
          <p:nvPr/>
        </p:nvSpPr>
        <p:spPr>
          <a:xfrm>
            <a:off x="199156" y="2863220"/>
            <a:ext cx="8547652" cy="246221"/>
          </a:xfrm>
          <a:prstGeom prst="rect">
            <a:avLst/>
          </a:prstGeom>
          <a:noFill/>
        </p:spPr>
        <p:txBody>
          <a:bodyPr wrap="square" rtlCol="0">
            <a:spAutoFit/>
          </a:bodyPr>
          <a:lstStyle/>
          <a:p>
            <a:r>
              <a:rPr lang="en-LK" sz="1000"/>
              <a:t>Ground Truth.                                       CDR Only: 0.799                                        CDR + RS: 0.34                                                 RS only: 0.64</a:t>
            </a:r>
          </a:p>
        </p:txBody>
      </p:sp>
      <p:pic>
        <p:nvPicPr>
          <p:cNvPr id="12" name="Picture 11">
            <a:extLst>
              <a:ext uri="{FF2B5EF4-FFF2-40B4-BE49-F238E27FC236}">
                <a16:creationId xmlns:a16="http://schemas.microsoft.com/office/drawing/2014/main" id="{8D1F1D67-786F-7D7D-6362-9695CFC575D2}"/>
              </a:ext>
            </a:extLst>
          </p:cNvPr>
          <p:cNvPicPr>
            <a:picLocks noChangeAspect="1"/>
          </p:cNvPicPr>
          <p:nvPr/>
        </p:nvPicPr>
        <p:blipFill>
          <a:blip r:embed="rId6"/>
          <a:srcRect t="14662" b="14662"/>
          <a:stretch/>
        </p:blipFill>
        <p:spPr>
          <a:xfrm>
            <a:off x="71562" y="3480462"/>
            <a:ext cx="3991555" cy="1272961"/>
          </a:xfrm>
          <a:prstGeom prst="rect">
            <a:avLst/>
          </a:prstGeom>
        </p:spPr>
      </p:pic>
      <p:sp>
        <p:nvSpPr>
          <p:cNvPr id="15" name="TextBox 14">
            <a:extLst>
              <a:ext uri="{FF2B5EF4-FFF2-40B4-BE49-F238E27FC236}">
                <a16:creationId xmlns:a16="http://schemas.microsoft.com/office/drawing/2014/main" id="{1DB66569-4CE5-D844-567D-F3353B20E091}"/>
              </a:ext>
            </a:extLst>
          </p:cNvPr>
          <p:cNvSpPr txBox="1"/>
          <p:nvPr/>
        </p:nvSpPr>
        <p:spPr>
          <a:xfrm>
            <a:off x="162191" y="3145733"/>
            <a:ext cx="1747594" cy="307777"/>
          </a:xfrm>
          <a:prstGeom prst="rect">
            <a:avLst/>
          </a:prstGeom>
          <a:noFill/>
        </p:spPr>
        <p:txBody>
          <a:bodyPr wrap="none" rtlCol="0">
            <a:spAutoFit/>
          </a:bodyPr>
          <a:lstStyle/>
          <a:p>
            <a:r>
              <a:rPr lang="en-LK"/>
              <a:t>Case Urban: Kandy</a:t>
            </a:r>
          </a:p>
        </p:txBody>
      </p:sp>
      <p:sp>
        <p:nvSpPr>
          <p:cNvPr id="16" name="TextBox 15">
            <a:extLst>
              <a:ext uri="{FF2B5EF4-FFF2-40B4-BE49-F238E27FC236}">
                <a16:creationId xmlns:a16="http://schemas.microsoft.com/office/drawing/2014/main" id="{F033D0D4-1AE9-CEDC-2483-4AD082A55BD1}"/>
              </a:ext>
            </a:extLst>
          </p:cNvPr>
          <p:cNvSpPr txBox="1"/>
          <p:nvPr/>
        </p:nvSpPr>
        <p:spPr>
          <a:xfrm>
            <a:off x="270718" y="4753422"/>
            <a:ext cx="8547652" cy="246221"/>
          </a:xfrm>
          <a:prstGeom prst="rect">
            <a:avLst/>
          </a:prstGeom>
          <a:noFill/>
        </p:spPr>
        <p:txBody>
          <a:bodyPr wrap="square" rtlCol="0">
            <a:spAutoFit/>
          </a:bodyPr>
          <a:lstStyle/>
          <a:p>
            <a:r>
              <a:rPr lang="en-LK" sz="1000"/>
              <a:t>Ground Truth.                                     CDR Only:  0.63                                        CDR + RS: 0.55                                                  RS only: 0.74</a:t>
            </a:r>
          </a:p>
        </p:txBody>
      </p:sp>
      <p:pic>
        <p:nvPicPr>
          <p:cNvPr id="18" name="Picture 17" descr="A map of different countries/regions&#10;&#10;Description automatically generated with medium confidence">
            <a:extLst>
              <a:ext uri="{FF2B5EF4-FFF2-40B4-BE49-F238E27FC236}">
                <a16:creationId xmlns:a16="http://schemas.microsoft.com/office/drawing/2014/main" id="{AED73143-DCFA-B464-49F3-ACF30DB336AC}"/>
              </a:ext>
            </a:extLst>
          </p:cNvPr>
          <p:cNvPicPr>
            <a:picLocks noChangeAspect="1"/>
          </p:cNvPicPr>
          <p:nvPr/>
        </p:nvPicPr>
        <p:blipFill rotWithShape="1">
          <a:blip r:embed="rId7"/>
          <a:srcRect l="53197" t="4766"/>
          <a:stretch/>
        </p:blipFill>
        <p:spPr>
          <a:xfrm>
            <a:off x="4572000" y="3322165"/>
            <a:ext cx="1558828" cy="1431256"/>
          </a:xfrm>
          <a:prstGeom prst="rect">
            <a:avLst/>
          </a:prstGeom>
        </p:spPr>
      </p:pic>
      <p:pic>
        <p:nvPicPr>
          <p:cNvPr id="20" name="Picture 19" descr="A map of different countries/regions&#10;&#10;Description automatically generated">
            <a:extLst>
              <a:ext uri="{FF2B5EF4-FFF2-40B4-BE49-F238E27FC236}">
                <a16:creationId xmlns:a16="http://schemas.microsoft.com/office/drawing/2014/main" id="{C48A7B67-D911-5DED-D829-E22FBA2E48A6}"/>
              </a:ext>
            </a:extLst>
          </p:cNvPr>
          <p:cNvPicPr>
            <a:picLocks noChangeAspect="1"/>
          </p:cNvPicPr>
          <p:nvPr/>
        </p:nvPicPr>
        <p:blipFill rotWithShape="1">
          <a:blip r:embed="rId8"/>
          <a:srcRect l="52276" t="5446"/>
          <a:stretch/>
        </p:blipFill>
        <p:spPr>
          <a:xfrm>
            <a:off x="6830887" y="3322165"/>
            <a:ext cx="1641571" cy="1467593"/>
          </a:xfrm>
          <a:prstGeom prst="rect">
            <a:avLst/>
          </a:prstGeom>
        </p:spPr>
      </p:pic>
    </p:spTree>
    <p:extLst>
      <p:ext uri="{BB962C8B-B14F-4D97-AF65-F5344CB8AC3E}">
        <p14:creationId xmlns:p14="http://schemas.microsoft.com/office/powerpoint/2010/main" val="120509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AF465-47C1-8A17-1950-0A1E9E1FA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Google Shape;105;p19">
            <a:extLst>
              <a:ext uri="{FF2B5EF4-FFF2-40B4-BE49-F238E27FC236}">
                <a16:creationId xmlns:a16="http://schemas.microsoft.com/office/drawing/2014/main" id="{15B993EB-7206-4437-709F-EB821CF2BC80}"/>
              </a:ext>
            </a:extLst>
          </p:cNvPr>
          <p:cNvSpPr txBox="1">
            <a:spLocks noGrp="1"/>
          </p:cNvSpPr>
          <p:nvPr>
            <p:ph type="title"/>
          </p:nvPr>
        </p:nvSpPr>
        <p:spPr>
          <a:xfrm>
            <a:off x="162191" y="193546"/>
            <a:ext cx="7171297" cy="583694"/>
          </a:xfrm>
          <a:prstGeom prst="rect">
            <a:avLst/>
          </a:prstGeom>
        </p:spPr>
        <p:txBody>
          <a:bodyPr spcFirstLastPara="1" wrap="square" lIns="91425" tIns="91425" rIns="91425" bIns="91425" anchor="t" anchorCtr="0">
            <a:noAutofit/>
          </a:bodyPr>
          <a:lstStyle/>
          <a:p>
            <a:r>
              <a:rPr lang="en-GB" sz="2400"/>
              <a:t>Goal 02:</a:t>
            </a:r>
            <a:r>
              <a:rPr lang="en-GB" sz="2000"/>
              <a:t> Are these estimates more accurate in urban areas, rural areas or at the national level?</a:t>
            </a:r>
            <a:br>
              <a:rPr lang="en-GB" sz="2000"/>
            </a:br>
            <a:br>
              <a:rPr lang="en-GB" sz="2400"/>
            </a:br>
            <a:endParaRPr lang="en-GB" sz="2400"/>
          </a:p>
        </p:txBody>
      </p:sp>
      <p:sp>
        <p:nvSpPr>
          <p:cNvPr id="10" name="TextBox 9">
            <a:extLst>
              <a:ext uri="{FF2B5EF4-FFF2-40B4-BE49-F238E27FC236}">
                <a16:creationId xmlns:a16="http://schemas.microsoft.com/office/drawing/2014/main" id="{DD43DD9C-7D4A-8EFA-74B5-A838A6C054BE}"/>
              </a:ext>
            </a:extLst>
          </p:cNvPr>
          <p:cNvSpPr txBox="1"/>
          <p:nvPr/>
        </p:nvSpPr>
        <p:spPr>
          <a:xfrm>
            <a:off x="71562" y="1282481"/>
            <a:ext cx="1707519" cy="307777"/>
          </a:xfrm>
          <a:prstGeom prst="rect">
            <a:avLst/>
          </a:prstGeom>
          <a:noFill/>
        </p:spPr>
        <p:txBody>
          <a:bodyPr wrap="none" rtlCol="0">
            <a:spAutoFit/>
          </a:bodyPr>
          <a:lstStyle/>
          <a:p>
            <a:r>
              <a:rPr lang="en-LK"/>
              <a:t>Case rural: Badulla</a:t>
            </a:r>
          </a:p>
        </p:txBody>
      </p:sp>
      <p:sp>
        <p:nvSpPr>
          <p:cNvPr id="11" name="TextBox 10">
            <a:extLst>
              <a:ext uri="{FF2B5EF4-FFF2-40B4-BE49-F238E27FC236}">
                <a16:creationId xmlns:a16="http://schemas.microsoft.com/office/drawing/2014/main" id="{F05A7EE1-1BAD-9778-45EC-EDC69BFF3033}"/>
              </a:ext>
            </a:extLst>
          </p:cNvPr>
          <p:cNvSpPr txBox="1"/>
          <p:nvPr/>
        </p:nvSpPr>
        <p:spPr>
          <a:xfrm>
            <a:off x="199156" y="3488511"/>
            <a:ext cx="8547652" cy="261610"/>
          </a:xfrm>
          <a:prstGeom prst="rect">
            <a:avLst/>
          </a:prstGeom>
          <a:noFill/>
        </p:spPr>
        <p:txBody>
          <a:bodyPr wrap="square" rtlCol="0">
            <a:spAutoFit/>
          </a:bodyPr>
          <a:lstStyle/>
          <a:p>
            <a:r>
              <a:rPr lang="en-LK" sz="1000"/>
              <a:t>               Ground Truth.                              CDR Only: </a:t>
            </a:r>
            <a:r>
              <a:rPr lang="en-LK" sz="1100" b="0" i="0">
                <a:solidFill>
                  <a:srgbClr val="3B3B3B"/>
                </a:solidFill>
                <a:effectLst/>
                <a:latin typeface="Menlo" panose="020B0609030804020204" pitchFamily="49" charset="0"/>
              </a:rPr>
              <a:t>0.27</a:t>
            </a:r>
            <a:r>
              <a:rPr lang="en-LK" sz="1000"/>
              <a:t>                              CDR + RS: 0.66                                         RS only: 0.63</a:t>
            </a:r>
          </a:p>
        </p:txBody>
      </p:sp>
      <p:pic>
        <p:nvPicPr>
          <p:cNvPr id="6" name="Picture 5" descr="A map of different colored areas&#10;&#10;Description automatically generated">
            <a:extLst>
              <a:ext uri="{FF2B5EF4-FFF2-40B4-BE49-F238E27FC236}">
                <a16:creationId xmlns:a16="http://schemas.microsoft.com/office/drawing/2014/main" id="{5DBD7555-3ACD-AE86-3320-8CF5BFB8010A}"/>
              </a:ext>
            </a:extLst>
          </p:cNvPr>
          <p:cNvPicPr>
            <a:picLocks noChangeAspect="1"/>
          </p:cNvPicPr>
          <p:nvPr/>
        </p:nvPicPr>
        <p:blipFill rotWithShape="1">
          <a:blip r:embed="rId3"/>
          <a:srcRect t="5292"/>
          <a:stretch/>
        </p:blipFill>
        <p:spPr>
          <a:xfrm>
            <a:off x="815672" y="1654989"/>
            <a:ext cx="2750487" cy="1833522"/>
          </a:xfrm>
          <a:prstGeom prst="rect">
            <a:avLst/>
          </a:prstGeom>
        </p:spPr>
      </p:pic>
      <p:pic>
        <p:nvPicPr>
          <p:cNvPr id="13" name="Picture 12" descr="A map of different colored areas&#10;&#10;Description automatically generated">
            <a:extLst>
              <a:ext uri="{FF2B5EF4-FFF2-40B4-BE49-F238E27FC236}">
                <a16:creationId xmlns:a16="http://schemas.microsoft.com/office/drawing/2014/main" id="{636981F4-6B6D-41A5-E5DE-933190D102DE}"/>
              </a:ext>
            </a:extLst>
          </p:cNvPr>
          <p:cNvPicPr>
            <a:picLocks noChangeAspect="1"/>
          </p:cNvPicPr>
          <p:nvPr/>
        </p:nvPicPr>
        <p:blipFill rotWithShape="1">
          <a:blip r:embed="rId4"/>
          <a:srcRect l="57133" t="5568"/>
          <a:stretch/>
        </p:blipFill>
        <p:spPr>
          <a:xfrm>
            <a:off x="4395331" y="1654989"/>
            <a:ext cx="1182512" cy="1833522"/>
          </a:xfrm>
          <a:prstGeom prst="rect">
            <a:avLst/>
          </a:prstGeom>
        </p:spPr>
      </p:pic>
      <p:pic>
        <p:nvPicPr>
          <p:cNvPr id="14" name="Picture 13" descr="A map of different colored areas&#10;&#10;Description automatically generated">
            <a:extLst>
              <a:ext uri="{FF2B5EF4-FFF2-40B4-BE49-F238E27FC236}">
                <a16:creationId xmlns:a16="http://schemas.microsoft.com/office/drawing/2014/main" id="{1DA26184-1EE7-231C-7787-125F73ACE1B3}"/>
              </a:ext>
            </a:extLst>
          </p:cNvPr>
          <p:cNvPicPr>
            <a:picLocks noChangeAspect="1"/>
          </p:cNvPicPr>
          <p:nvPr/>
        </p:nvPicPr>
        <p:blipFill rotWithShape="1">
          <a:blip r:embed="rId4"/>
          <a:srcRect l="57133" t="5568"/>
          <a:stretch/>
        </p:blipFill>
        <p:spPr>
          <a:xfrm>
            <a:off x="6571069" y="1694001"/>
            <a:ext cx="1182512" cy="1833522"/>
          </a:xfrm>
          <a:prstGeom prst="rect">
            <a:avLst/>
          </a:prstGeom>
        </p:spPr>
      </p:pic>
    </p:spTree>
    <p:extLst>
      <p:ext uri="{BB962C8B-B14F-4D97-AF65-F5344CB8AC3E}">
        <p14:creationId xmlns:p14="http://schemas.microsoft.com/office/powerpoint/2010/main" val="3759136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226208" y="866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Discussion</a:t>
            </a:r>
            <a:endParaRPr sz="2400"/>
          </a:p>
        </p:txBody>
      </p:sp>
      <p:sp>
        <p:nvSpPr>
          <p:cNvPr id="151" name="Google Shape;151;p24"/>
          <p:cNvSpPr txBox="1">
            <a:spLocks noGrp="1"/>
          </p:cNvSpPr>
          <p:nvPr>
            <p:ph type="body" idx="1"/>
          </p:nvPr>
        </p:nvSpPr>
        <p:spPr>
          <a:xfrm>
            <a:off x="311700" y="953099"/>
            <a:ext cx="8520600" cy="3710117"/>
          </a:xfrm>
          <a:prstGeom prst="rect">
            <a:avLst/>
          </a:prstGeom>
        </p:spPr>
        <p:txBody>
          <a:bodyPr spcFirstLastPara="1" wrap="square" lIns="91425" tIns="91425" rIns="91425" bIns="91425" anchor="t" anchorCtr="0">
            <a:noAutofit/>
          </a:bodyPr>
          <a:lstStyle/>
          <a:p>
            <a:r>
              <a:rPr lang="en-GB" sz="1800">
                <a:solidFill>
                  <a:srgbClr val="211E1E"/>
                </a:solidFill>
                <a:effectLst/>
                <a:latin typeface="AdvTTc999d02f"/>
              </a:rPr>
              <a:t>Using CDRs and RS data within BGMs to produce accurate, </a:t>
            </a:r>
            <a:r>
              <a:rPr lang="en-GB" sz="1800">
                <a:solidFill>
                  <a:srgbClr val="FFFFFF"/>
                </a:solidFill>
                <a:effectLst/>
                <a:latin typeface="AdvOT919a0533.B"/>
              </a:rPr>
              <a:t> </a:t>
            </a:r>
            <a:r>
              <a:rPr lang="en-GB" sz="1800">
                <a:solidFill>
                  <a:srgbClr val="211E1E"/>
                </a:solidFill>
                <a:effectLst/>
                <a:latin typeface="AdvTTc999d02f"/>
              </a:rPr>
              <a:t>high-resolution poverty maps in LMICs offers a way to complement census-based methods and provide more regular updates. </a:t>
            </a:r>
          </a:p>
          <a:p>
            <a:r>
              <a:rPr lang="en-GB" sz="1800">
                <a:solidFill>
                  <a:srgbClr val="211E1E"/>
                </a:solidFill>
                <a:effectLst/>
                <a:latin typeface="AdvTTc999d02f"/>
              </a:rPr>
              <a:t>Regularly updated poverty estimates are necessary to enable subnational monitoring of the SDGs during intercensal years and are critical to ensure mobilization of resources to end poverty in all its dimensions as set out in SDG 1.</a:t>
            </a:r>
          </a:p>
          <a:p>
            <a:r>
              <a:rPr lang="en-GB" sz="1800">
                <a:solidFill>
                  <a:srgbClr val="211E1E"/>
                </a:solidFill>
                <a:effectLst/>
                <a:latin typeface="AdvTTc999d02f"/>
              </a:rPr>
              <a:t>Poverty estimates are time sensitive and become obsolete when factors such as migration rates, infrastructure, and market integration change. </a:t>
            </a:r>
          </a:p>
          <a:p>
            <a:r>
              <a:rPr lang="en-GB" sz="1800">
                <a:solidFill>
                  <a:srgbClr val="211E1E"/>
                </a:solidFill>
                <a:effectLst/>
                <a:latin typeface="AdvTTc999d02f"/>
              </a:rPr>
              <a:t>Furthermore, the methods presented here offer a workaround to estimating poverty with household survey data, which can be time consuming and expensive to obtain. </a:t>
            </a:r>
            <a:endParaRPr lang="en-GB"/>
          </a:p>
          <a:p>
            <a:pPr marL="457200" lvl="0" indent="-342900" algn="l" rtl="0">
              <a:spcBef>
                <a:spcPts val="0"/>
              </a:spcBef>
              <a:spcAft>
                <a:spcPts val="0"/>
              </a:spcAft>
              <a:buSzPts val="1800"/>
              <a:buChar char="●"/>
            </a:pPr>
            <a:endParaRPr/>
          </a:p>
        </p:txBody>
      </p:sp>
      <p:sp>
        <p:nvSpPr>
          <p:cNvPr id="152" name="Google Shape;15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226208" y="8668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Discussion</a:t>
            </a:r>
            <a:endParaRPr sz="2400"/>
          </a:p>
        </p:txBody>
      </p:sp>
      <p:sp>
        <p:nvSpPr>
          <p:cNvPr id="151" name="Google Shape;151;p24"/>
          <p:cNvSpPr txBox="1">
            <a:spLocks noGrp="1"/>
          </p:cNvSpPr>
          <p:nvPr>
            <p:ph type="body" idx="1"/>
          </p:nvPr>
        </p:nvSpPr>
        <p:spPr>
          <a:xfrm>
            <a:off x="311700" y="953099"/>
            <a:ext cx="8520600" cy="3710117"/>
          </a:xfrm>
          <a:prstGeom prst="rect">
            <a:avLst/>
          </a:prstGeom>
        </p:spPr>
        <p:txBody>
          <a:bodyPr spcFirstLastPara="1" wrap="square" lIns="91425" tIns="91425" rIns="91425" bIns="91425" anchor="t" anchorCtr="0">
            <a:noAutofit/>
          </a:bodyPr>
          <a:lstStyle/>
          <a:p>
            <a:r>
              <a:rPr lang="en-GB" sz="1800">
                <a:solidFill>
                  <a:srgbClr val="211E1E"/>
                </a:solidFill>
                <a:effectLst/>
                <a:latin typeface="AdvTTc999d02f"/>
              </a:rPr>
              <a:t>This study further provides an example of how aggregated CDR data can be processed in such a way that detailed maps can be created without revealing sensitive user and commercial information.</a:t>
            </a:r>
          </a:p>
          <a:p>
            <a:r>
              <a:rPr lang="en-GB" sz="1800">
                <a:solidFill>
                  <a:srgbClr val="211E1E"/>
                </a:solidFill>
                <a:effectLst/>
                <a:latin typeface="AdvTTc999d02f"/>
              </a:rPr>
              <a:t> As insights from CDRs and other remote sensing data become more widely avail- able, analysing these data at regular intervals could allow for dynamic poverty mapping and provide the means for operationally monitoring poverty. </a:t>
            </a:r>
          </a:p>
          <a:p>
            <a:r>
              <a:rPr lang="en-GB" sz="1800">
                <a:solidFill>
                  <a:srgbClr val="211E1E"/>
                </a:solidFill>
                <a:effectLst/>
                <a:latin typeface="AdvTTc999d02f"/>
              </a:rPr>
              <a:t>The combination of spatial detail and frequent, repeated measurements may distinguish the transitorily poor from the chronically poor, and allow for monitoring economic shocks </a:t>
            </a:r>
            <a:endParaRPr lang="en-GB"/>
          </a:p>
          <a:p>
            <a:pPr marL="457200" lvl="0" indent="-342900" algn="l" rtl="0">
              <a:spcBef>
                <a:spcPts val="0"/>
              </a:spcBef>
              <a:spcAft>
                <a:spcPts val="0"/>
              </a:spcAft>
              <a:buSzPts val="1800"/>
              <a:buChar char="●"/>
            </a:pPr>
            <a:endParaRPr/>
          </a:p>
        </p:txBody>
      </p:sp>
      <p:sp>
        <p:nvSpPr>
          <p:cNvPr id="152" name="Google Shape;15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141236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C1B7F-A84A-B8F1-B5DE-14AAAB48E382}"/>
              </a:ext>
            </a:extLst>
          </p:cNvPr>
          <p:cNvSpPr>
            <a:spLocks noGrp="1"/>
          </p:cNvSpPr>
          <p:nvPr>
            <p:ph type="title"/>
          </p:nvPr>
        </p:nvSpPr>
        <p:spPr>
          <a:xfrm>
            <a:off x="311700" y="216373"/>
            <a:ext cx="8520600" cy="911088"/>
          </a:xfrm>
        </p:spPr>
        <p:txBody>
          <a:bodyPr/>
          <a:lstStyle/>
          <a:p>
            <a:r>
              <a:rPr lang="en-GB" sz="2400"/>
              <a:t>Poverty problems</a:t>
            </a:r>
            <a:endParaRPr lang="en-US" sz="2400"/>
          </a:p>
        </p:txBody>
      </p:sp>
      <p:pic>
        <p:nvPicPr>
          <p:cNvPr id="5" name="Picture 4" descr="Women carrying water on their heads&#10;&#10;Description automatically generated">
            <a:extLst>
              <a:ext uri="{FF2B5EF4-FFF2-40B4-BE49-F238E27FC236}">
                <a16:creationId xmlns:a16="http://schemas.microsoft.com/office/drawing/2014/main" id="{AE81A2AC-E19D-0E22-6834-2B2A35997AB6}"/>
              </a:ext>
            </a:extLst>
          </p:cNvPr>
          <p:cNvPicPr>
            <a:picLocks noChangeAspect="1"/>
          </p:cNvPicPr>
          <p:nvPr/>
        </p:nvPicPr>
        <p:blipFill>
          <a:blip r:embed="rId2">
            <a:alphaModFix amt="23000"/>
          </a:blip>
          <a:stretch>
            <a:fillRect/>
          </a:stretch>
        </p:blipFill>
        <p:spPr>
          <a:xfrm>
            <a:off x="256358" y="1028700"/>
            <a:ext cx="8715328" cy="3733239"/>
          </a:xfrm>
          <a:prstGeom prst="rect">
            <a:avLst/>
          </a:prstGeom>
        </p:spPr>
      </p:pic>
      <p:sp>
        <p:nvSpPr>
          <p:cNvPr id="3" name="Text Placeholder 2">
            <a:extLst>
              <a:ext uri="{FF2B5EF4-FFF2-40B4-BE49-F238E27FC236}">
                <a16:creationId xmlns:a16="http://schemas.microsoft.com/office/drawing/2014/main" id="{6B2C36AD-1B9D-796C-489F-971D60B749C8}"/>
              </a:ext>
            </a:extLst>
          </p:cNvPr>
          <p:cNvSpPr>
            <a:spLocks noGrp="1"/>
          </p:cNvSpPr>
          <p:nvPr>
            <p:ph type="body" idx="1"/>
          </p:nvPr>
        </p:nvSpPr>
        <p:spPr>
          <a:xfrm>
            <a:off x="226208" y="863550"/>
            <a:ext cx="8520600" cy="3416400"/>
          </a:xfrm>
        </p:spPr>
        <p:txBody>
          <a:bodyPr/>
          <a:lstStyle/>
          <a:p>
            <a:pPr>
              <a:lnSpc>
                <a:spcPct val="150000"/>
              </a:lnSpc>
            </a:pPr>
            <a:endParaRPr lang="en-US">
              <a:solidFill>
                <a:schemeClr val="bg2"/>
              </a:solidFill>
            </a:endParaRPr>
          </a:p>
          <a:p>
            <a:pPr>
              <a:lnSpc>
                <a:spcPct val="150000"/>
              </a:lnSpc>
            </a:pPr>
            <a:r>
              <a:rPr lang="en-US">
                <a:solidFill>
                  <a:schemeClr val="bg2"/>
                </a:solidFill>
              </a:rPr>
              <a:t>Major determinant of adverse health outcomes including child mortality , and contributes to population growth , societal instability and conflict.</a:t>
            </a:r>
          </a:p>
          <a:p>
            <a:pPr>
              <a:lnSpc>
                <a:spcPct val="150000"/>
              </a:lnSpc>
            </a:pPr>
            <a:r>
              <a:rPr lang="en-US">
                <a:solidFill>
                  <a:schemeClr val="bg2"/>
                </a:solidFill>
              </a:rPr>
              <a:t>Insufficient access to healthcare, proper nutrition, and sanitation, stemming from poverty, gives rise to these health challenges.</a:t>
            </a:r>
          </a:p>
          <a:p>
            <a:pPr>
              <a:lnSpc>
                <a:spcPct val="150000"/>
              </a:lnSpc>
            </a:pPr>
            <a:r>
              <a:rPr lang="en-US">
                <a:solidFill>
                  <a:schemeClr val="bg2"/>
                </a:solidFill>
              </a:rPr>
              <a:t>Economic inequalities, uneven resource distribution, and limited opportunities fuel widespread poverty issues.</a:t>
            </a:r>
          </a:p>
          <a:p>
            <a:pPr>
              <a:lnSpc>
                <a:spcPct val="114999"/>
              </a:lnSpc>
            </a:pPr>
            <a:endParaRPr lang="en-US">
              <a:solidFill>
                <a:schemeClr val="bg2"/>
              </a:solidFill>
            </a:endParaRPr>
          </a:p>
        </p:txBody>
      </p:sp>
      <p:sp>
        <p:nvSpPr>
          <p:cNvPr id="4" name="Slide Number Placeholder 3">
            <a:extLst>
              <a:ext uri="{FF2B5EF4-FFF2-40B4-BE49-F238E27FC236}">
                <a16:creationId xmlns:a16="http://schemas.microsoft.com/office/drawing/2014/main" id="{F5226B63-FBC4-FFAC-B248-62D3449E13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a:t>
            </a:fld>
            <a:endParaRPr lang="en"/>
          </a:p>
        </p:txBody>
      </p:sp>
    </p:spTree>
    <p:extLst>
      <p:ext uri="{BB962C8B-B14F-4D97-AF65-F5344CB8AC3E}">
        <p14:creationId xmlns:p14="http://schemas.microsoft.com/office/powerpoint/2010/main" val="2260260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58" name="Google Shape;15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u="sng">
                <a:solidFill>
                  <a:srgbClr val="1155CC"/>
                </a:solidFill>
                <a:hlinkClick r:id="rId3">
                  <a:extLst>
                    <a:ext uri="{A12FA001-AC4F-418D-AE19-62706E023703}">
                      <ahyp:hlinkClr xmlns:ahyp="http://schemas.microsoft.com/office/drawing/2018/hyperlinkcolor" val="tx"/>
                    </a:ext>
                  </a:extLst>
                </a:hlinkClick>
              </a:rPr>
              <a:t>https://www.mdpi.com/2071-1050/9/5/819</a:t>
            </a:r>
            <a:endParaRPr>
              <a:solidFill>
                <a:srgbClr val="1155CC"/>
              </a:solidFill>
            </a:endParaRPr>
          </a:p>
          <a:p>
            <a:pPr>
              <a:buClr>
                <a:srgbClr val="1155CC"/>
              </a:buClr>
            </a:pPr>
            <a:r>
              <a:rPr lang="en" u="sng">
                <a:solidFill>
                  <a:srgbClr val="1155CC"/>
                </a:solidFill>
                <a:hlinkClick r:id="rId4">
                  <a:extLst>
                    <a:ext uri="{A12FA001-AC4F-418D-AE19-62706E023703}">
                      <ahyp:hlinkClr xmlns:ahyp="http://schemas.microsoft.com/office/drawing/2018/hyperlinkcolor" val="tx"/>
                    </a:ext>
                  </a:extLst>
                </a:hlinkClick>
              </a:rPr>
              <a:t>https://www.tandfonline.com/doi/full/10.1080/1540496X.2017.1363489</a:t>
            </a:r>
            <a:r>
              <a:rPr lang="en">
                <a:solidFill>
                  <a:srgbClr val="1155CC"/>
                </a:solidFill>
              </a:rPr>
              <a:t> </a:t>
            </a:r>
            <a:endParaRPr lang="en-LK">
              <a:solidFill>
                <a:srgbClr val="1155CC"/>
              </a:solidFill>
            </a:endParaRPr>
          </a:p>
          <a:p>
            <a:pPr>
              <a:buClr>
                <a:srgbClr val="1155CC"/>
              </a:buClr>
            </a:pPr>
            <a:r>
              <a:rPr lang="en" u="sng">
                <a:solidFill>
                  <a:srgbClr val="1155CC"/>
                </a:solidFill>
                <a:hlinkClick r:id="rId5">
                  <a:extLst>
                    <a:ext uri="{A12FA001-AC4F-418D-AE19-62706E023703}">
                      <ahyp:hlinkClr xmlns:ahyp="http://schemas.microsoft.com/office/drawing/2018/hyperlinkcolor" val="tx"/>
                    </a:ext>
                  </a:extLst>
                </a:hlinkClick>
              </a:rPr>
              <a:t>https://www.sciencedirect.com/book/9780128131275/spatial-analysis-using-big-data</a:t>
            </a:r>
            <a:r>
              <a:rPr lang="en">
                <a:solidFill>
                  <a:srgbClr val="1155CC"/>
                </a:solidFill>
              </a:rPr>
              <a:t> </a:t>
            </a:r>
          </a:p>
          <a:p>
            <a:pPr marL="457200" lvl="0" indent="-342900" algn="l">
              <a:lnSpc>
                <a:spcPct val="114999"/>
              </a:lnSpc>
              <a:spcBef>
                <a:spcPts val="0"/>
              </a:spcBef>
              <a:spcAft>
                <a:spcPts val="0"/>
              </a:spcAft>
              <a:buClr>
                <a:srgbClr val="1155CC"/>
              </a:buClr>
              <a:buSzPts val="1800"/>
              <a:buChar char="●"/>
            </a:pPr>
            <a:r>
              <a:rPr lang="en" u="sng" dirty="0">
                <a:solidFill>
                  <a:srgbClr val="1155CC"/>
                </a:solidFill>
              </a:rPr>
              <a:t>https://royalsocietypublishing.org/doi/10.1098/rsif.2016.0690</a:t>
            </a:r>
          </a:p>
        </p:txBody>
      </p:sp>
      <p:sp>
        <p:nvSpPr>
          <p:cNvPr id="159" name="Google Shape;15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C1A97-75BD-27F5-9D9D-50E4E8533D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5</a:t>
            </a:fld>
            <a:endParaRPr lang="en"/>
          </a:p>
        </p:txBody>
      </p:sp>
      <p:pic>
        <p:nvPicPr>
          <p:cNvPr id="6" name="Picture 5" descr="Social Justice As A Tool For Eradicating Extreme Poverty - African ...">
            <a:extLst>
              <a:ext uri="{FF2B5EF4-FFF2-40B4-BE49-F238E27FC236}">
                <a16:creationId xmlns:a16="http://schemas.microsoft.com/office/drawing/2014/main" id="{D096CFE3-FA97-B953-03B5-B07B647B883A}"/>
              </a:ext>
            </a:extLst>
          </p:cNvPr>
          <p:cNvPicPr>
            <a:picLocks noChangeAspect="1"/>
          </p:cNvPicPr>
          <p:nvPr/>
        </p:nvPicPr>
        <p:blipFill rotWithShape="1">
          <a:blip r:embed="rId3"/>
          <a:srcRect t="8671" r="45928" b="-578"/>
          <a:stretch/>
        </p:blipFill>
        <p:spPr>
          <a:xfrm>
            <a:off x="5956011" y="2289720"/>
            <a:ext cx="2516447" cy="2181864"/>
          </a:xfrm>
          <a:prstGeom prst="rect">
            <a:avLst/>
          </a:prstGeom>
          <a:effectLst>
            <a:softEdge rad="148524"/>
          </a:effectLst>
        </p:spPr>
      </p:pic>
      <p:sp>
        <p:nvSpPr>
          <p:cNvPr id="10" name="Text Placeholder 2">
            <a:extLst>
              <a:ext uri="{FF2B5EF4-FFF2-40B4-BE49-F238E27FC236}">
                <a16:creationId xmlns:a16="http://schemas.microsoft.com/office/drawing/2014/main" id="{AC4FFE2F-B603-78D4-3057-9CD6CB59538E}"/>
              </a:ext>
            </a:extLst>
          </p:cNvPr>
          <p:cNvSpPr>
            <a:spLocks noGrp="1"/>
          </p:cNvSpPr>
          <p:nvPr>
            <p:ph type="body" idx="1"/>
          </p:nvPr>
        </p:nvSpPr>
        <p:spPr>
          <a:xfrm>
            <a:off x="226208" y="863550"/>
            <a:ext cx="8520600" cy="3416400"/>
          </a:xfrm>
        </p:spPr>
        <p:txBody>
          <a:bodyPr/>
          <a:lstStyle/>
          <a:p>
            <a:pPr marL="114300" indent="0">
              <a:lnSpc>
                <a:spcPct val="150000"/>
              </a:lnSpc>
              <a:buNone/>
            </a:pPr>
            <a:r>
              <a:rPr lang="en-US">
                <a:solidFill>
                  <a:schemeClr val="bg2"/>
                </a:solidFill>
              </a:rPr>
              <a:t>Therefore, In 2015, when the </a:t>
            </a:r>
            <a:r>
              <a:rPr lang="en-US" b="1">
                <a:solidFill>
                  <a:schemeClr val="bg2"/>
                </a:solidFill>
              </a:rPr>
              <a:t>United Nations </a:t>
            </a:r>
            <a:r>
              <a:rPr lang="en-US">
                <a:solidFill>
                  <a:schemeClr val="bg2"/>
                </a:solidFill>
              </a:rPr>
              <a:t>envisioned the world in 2030, </a:t>
            </a:r>
            <a:r>
              <a:rPr lang="en-US" b="1">
                <a:solidFill>
                  <a:schemeClr val="bg2"/>
                </a:solidFill>
              </a:rPr>
              <a:t>eradicating poverty was listed the first </a:t>
            </a:r>
            <a:r>
              <a:rPr lang="en-US">
                <a:solidFill>
                  <a:schemeClr val="bg2"/>
                </a:solidFill>
              </a:rPr>
              <a:t>among its 17 Sustainable Development Goals </a:t>
            </a:r>
            <a:r>
              <a:rPr lang="en-US" sz="1200" i="1">
                <a:solidFill>
                  <a:schemeClr val="bg2"/>
                </a:solidFill>
              </a:rPr>
              <a:t>(https://</a:t>
            </a:r>
            <a:r>
              <a:rPr lang="en-US" sz="1200" i="1" err="1">
                <a:solidFill>
                  <a:schemeClr val="bg2"/>
                </a:solidFill>
              </a:rPr>
              <a:t>sdgs.un.org</a:t>
            </a:r>
            <a:r>
              <a:rPr lang="en-US" sz="1200" i="1">
                <a:solidFill>
                  <a:schemeClr val="bg2"/>
                </a:solidFill>
              </a:rPr>
              <a:t>/goals)</a:t>
            </a:r>
            <a:r>
              <a:rPr lang="en-US">
                <a:solidFill>
                  <a:schemeClr val="bg2"/>
                </a:solidFill>
              </a:rPr>
              <a:t> that the world should work towards.</a:t>
            </a:r>
          </a:p>
          <a:p>
            <a:pPr marL="114300" indent="0">
              <a:lnSpc>
                <a:spcPct val="150000"/>
              </a:lnSpc>
              <a:buNone/>
            </a:pPr>
            <a:endParaRPr lang="en-US">
              <a:solidFill>
                <a:schemeClr val="bg2"/>
              </a:solidFill>
            </a:endParaRPr>
          </a:p>
          <a:p>
            <a:pPr marL="114300" indent="0">
              <a:lnSpc>
                <a:spcPct val="150000"/>
              </a:lnSpc>
              <a:buNone/>
            </a:pPr>
            <a:r>
              <a:rPr lang="en-US" b="1">
                <a:solidFill>
                  <a:schemeClr val="bg2"/>
                </a:solidFill>
              </a:rPr>
              <a:t>But to do so, </a:t>
            </a:r>
            <a:r>
              <a:rPr lang="en-US">
                <a:solidFill>
                  <a:schemeClr val="bg2"/>
                </a:solidFill>
              </a:rPr>
              <a:t>we fist need to know where poverty lies &amp;</a:t>
            </a:r>
          </a:p>
          <a:p>
            <a:pPr marL="114300" indent="0">
              <a:lnSpc>
                <a:spcPct val="150000"/>
              </a:lnSpc>
              <a:buNone/>
            </a:pPr>
            <a:r>
              <a:rPr lang="en-US">
                <a:solidFill>
                  <a:schemeClr val="bg2"/>
                </a:solidFill>
              </a:rPr>
              <a:t>How it differs from one place to another in order</a:t>
            </a:r>
          </a:p>
          <a:p>
            <a:pPr marL="114300" indent="0">
              <a:lnSpc>
                <a:spcPct val="150000"/>
              </a:lnSpc>
              <a:buNone/>
            </a:pPr>
            <a:r>
              <a:rPr lang="en-US">
                <a:solidFill>
                  <a:schemeClr val="bg2"/>
                </a:solidFill>
              </a:rPr>
              <a:t>To allocate resources in accordance with local needs.</a:t>
            </a:r>
          </a:p>
          <a:p>
            <a:pPr marL="114300" indent="0">
              <a:lnSpc>
                <a:spcPct val="150000"/>
              </a:lnSpc>
              <a:buNone/>
            </a:pPr>
            <a:endParaRPr lang="en-US">
              <a:solidFill>
                <a:schemeClr val="bg2"/>
              </a:solidFill>
            </a:endParaRPr>
          </a:p>
        </p:txBody>
      </p:sp>
    </p:spTree>
    <p:extLst>
      <p:ext uri="{BB962C8B-B14F-4D97-AF65-F5344CB8AC3E}">
        <p14:creationId xmlns:p14="http://schemas.microsoft.com/office/powerpoint/2010/main" val="106425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1F68-F63F-7906-4DD5-83C8BAAE67BA}"/>
              </a:ext>
            </a:extLst>
          </p:cNvPr>
          <p:cNvSpPr>
            <a:spLocks noGrp="1"/>
          </p:cNvSpPr>
          <p:nvPr>
            <p:ph type="title"/>
          </p:nvPr>
        </p:nvSpPr>
        <p:spPr>
          <a:xfrm>
            <a:off x="311700" y="153520"/>
            <a:ext cx="8520600" cy="572700"/>
          </a:xfrm>
        </p:spPr>
        <p:txBody>
          <a:bodyPr/>
          <a:lstStyle/>
          <a:p>
            <a:r>
              <a:rPr lang="en-GB" sz="2400"/>
              <a:t>What makes an ideal poverty map</a:t>
            </a:r>
            <a:endParaRPr lang="en-US" sz="2400"/>
          </a:p>
        </p:txBody>
      </p:sp>
      <p:sp>
        <p:nvSpPr>
          <p:cNvPr id="3" name="Text Placeholder 2">
            <a:extLst>
              <a:ext uri="{FF2B5EF4-FFF2-40B4-BE49-F238E27FC236}">
                <a16:creationId xmlns:a16="http://schemas.microsoft.com/office/drawing/2014/main" id="{37CD028C-34E2-B45E-3569-57ACD7B3C3F5}"/>
              </a:ext>
            </a:extLst>
          </p:cNvPr>
          <p:cNvSpPr>
            <a:spLocks noGrp="1"/>
          </p:cNvSpPr>
          <p:nvPr>
            <p:ph type="body" idx="1"/>
          </p:nvPr>
        </p:nvSpPr>
        <p:spPr>
          <a:xfrm>
            <a:off x="311700" y="1037532"/>
            <a:ext cx="8520600" cy="3837505"/>
          </a:xfrm>
        </p:spPr>
        <p:txBody>
          <a:bodyPr/>
          <a:lstStyle/>
          <a:p>
            <a:pPr marL="114300" indent="0">
              <a:buNone/>
            </a:pPr>
            <a:endParaRPr lang="en-GB">
              <a:solidFill>
                <a:schemeClr val="bg2"/>
              </a:solidFill>
              <a:latin typeface="Söhne"/>
            </a:endParaRPr>
          </a:p>
          <a:p>
            <a:pPr marL="114300" indent="0">
              <a:buNone/>
            </a:pPr>
            <a:endParaRPr lang="en-US" b="1">
              <a:solidFill>
                <a:schemeClr val="bg2"/>
              </a:solidFill>
            </a:endParaRPr>
          </a:p>
        </p:txBody>
      </p:sp>
      <p:sp>
        <p:nvSpPr>
          <p:cNvPr id="4" name="Slide Number Placeholder 3">
            <a:extLst>
              <a:ext uri="{FF2B5EF4-FFF2-40B4-BE49-F238E27FC236}">
                <a16:creationId xmlns:a16="http://schemas.microsoft.com/office/drawing/2014/main" id="{B95A603D-4F55-76B5-FD66-FC5536DC29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6</a:t>
            </a:fld>
            <a:endParaRPr lang="en"/>
          </a:p>
        </p:txBody>
      </p:sp>
      <p:sp>
        <p:nvSpPr>
          <p:cNvPr id="5" name="Text Placeholder 2">
            <a:extLst>
              <a:ext uri="{FF2B5EF4-FFF2-40B4-BE49-F238E27FC236}">
                <a16:creationId xmlns:a16="http://schemas.microsoft.com/office/drawing/2014/main" id="{FDC00D42-79B3-C259-E815-0173B4BEAE11}"/>
              </a:ext>
            </a:extLst>
          </p:cNvPr>
          <p:cNvSpPr txBox="1">
            <a:spLocks/>
          </p:cNvSpPr>
          <p:nvPr/>
        </p:nvSpPr>
        <p:spPr>
          <a:xfrm>
            <a:off x="226208" y="863550"/>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a:lnSpc>
                <a:spcPct val="150000"/>
              </a:lnSpc>
              <a:buNone/>
            </a:pPr>
            <a:r>
              <a:rPr lang="en-US">
                <a:solidFill>
                  <a:schemeClr val="bg2"/>
                </a:solidFill>
              </a:rPr>
              <a:t>An ideal poverty map would be both </a:t>
            </a:r>
          </a:p>
          <a:p>
            <a:pPr marL="114300" indent="0">
              <a:lnSpc>
                <a:spcPct val="150000"/>
              </a:lnSpc>
              <a:buNone/>
            </a:pPr>
            <a:r>
              <a:rPr lang="en-US">
                <a:solidFill>
                  <a:schemeClr val="bg2"/>
                </a:solidFill>
              </a:rPr>
              <a:t>	(1) </a:t>
            </a:r>
            <a:r>
              <a:rPr lang="en-US" b="1">
                <a:solidFill>
                  <a:schemeClr val="bg2"/>
                </a:solidFill>
              </a:rPr>
              <a:t>spatially granular </a:t>
            </a:r>
            <a:r>
              <a:rPr lang="en-US">
                <a:solidFill>
                  <a:schemeClr val="bg2"/>
                </a:solidFill>
              </a:rPr>
              <a:t>and </a:t>
            </a:r>
          </a:p>
          <a:p>
            <a:pPr marL="114300" indent="0">
              <a:lnSpc>
                <a:spcPct val="150000"/>
              </a:lnSpc>
              <a:buNone/>
            </a:pPr>
            <a:r>
              <a:rPr lang="en-US">
                <a:solidFill>
                  <a:schemeClr val="bg2"/>
                </a:solidFill>
              </a:rPr>
              <a:t>	(2) </a:t>
            </a:r>
            <a:r>
              <a:rPr lang="en-US" b="1">
                <a:solidFill>
                  <a:schemeClr val="bg2"/>
                </a:solidFill>
              </a:rPr>
              <a:t>temporally up-to-date. </a:t>
            </a:r>
          </a:p>
          <a:p>
            <a:pPr marL="114300" indent="0">
              <a:lnSpc>
                <a:spcPct val="150000"/>
              </a:lnSpc>
              <a:buNone/>
            </a:pPr>
            <a:r>
              <a:rPr lang="en-US">
                <a:solidFill>
                  <a:schemeClr val="bg2"/>
                </a:solidFill>
              </a:rPr>
              <a:t>It other words, it captures the slightest nuances </a:t>
            </a:r>
          </a:p>
          <a:p>
            <a:pPr marL="114300" indent="0">
              <a:lnSpc>
                <a:spcPct val="150000"/>
              </a:lnSpc>
              <a:buNone/>
            </a:pPr>
            <a:r>
              <a:rPr lang="en-US">
                <a:solidFill>
                  <a:schemeClr val="bg2"/>
                </a:solidFill>
              </a:rPr>
              <a:t>across both time and space — nuances that are </a:t>
            </a:r>
          </a:p>
          <a:p>
            <a:pPr marL="114300" indent="0">
              <a:lnSpc>
                <a:spcPct val="150000"/>
              </a:lnSpc>
              <a:buNone/>
            </a:pPr>
            <a:r>
              <a:rPr lang="en-US">
                <a:solidFill>
                  <a:schemeClr val="bg2"/>
                </a:solidFill>
              </a:rPr>
              <a:t>easy to ignore but meaningful and necessary for</a:t>
            </a:r>
          </a:p>
          <a:p>
            <a:pPr marL="114300" indent="0">
              <a:lnSpc>
                <a:spcPct val="150000"/>
              </a:lnSpc>
              <a:buNone/>
            </a:pPr>
            <a:r>
              <a:rPr lang="en-US">
                <a:solidFill>
                  <a:schemeClr val="bg2"/>
                </a:solidFill>
              </a:rPr>
              <a:t> making informed and tailored poverty alleviation </a:t>
            </a:r>
          </a:p>
          <a:p>
            <a:pPr marL="114300" indent="0">
              <a:lnSpc>
                <a:spcPct val="150000"/>
              </a:lnSpc>
              <a:buNone/>
            </a:pPr>
            <a:r>
              <a:rPr lang="en-US">
                <a:solidFill>
                  <a:schemeClr val="bg2"/>
                </a:solidFill>
              </a:rPr>
              <a:t>policies.</a:t>
            </a:r>
          </a:p>
        </p:txBody>
      </p:sp>
      <p:pic>
        <p:nvPicPr>
          <p:cNvPr id="6" name="Picture 5" descr="A map of sri lanka with different colored states&#10;&#10;Description automatically generated">
            <a:extLst>
              <a:ext uri="{FF2B5EF4-FFF2-40B4-BE49-F238E27FC236}">
                <a16:creationId xmlns:a16="http://schemas.microsoft.com/office/drawing/2014/main" id="{487D05CC-C732-B0C0-3798-82DB05160DA4}"/>
              </a:ext>
            </a:extLst>
          </p:cNvPr>
          <p:cNvPicPr>
            <a:picLocks noChangeAspect="1"/>
          </p:cNvPicPr>
          <p:nvPr/>
        </p:nvPicPr>
        <p:blipFill rotWithShape="1">
          <a:blip r:embed="rId3"/>
          <a:srcRect r="15419"/>
          <a:stretch/>
        </p:blipFill>
        <p:spPr>
          <a:xfrm>
            <a:off x="5435599" y="1371600"/>
            <a:ext cx="3708401" cy="3219662"/>
          </a:xfrm>
          <a:prstGeom prst="rect">
            <a:avLst/>
          </a:prstGeom>
        </p:spPr>
      </p:pic>
    </p:spTree>
    <p:extLst>
      <p:ext uri="{BB962C8B-B14F-4D97-AF65-F5344CB8AC3E}">
        <p14:creationId xmlns:p14="http://schemas.microsoft.com/office/powerpoint/2010/main" val="3873720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3A1E-F680-DC0A-3483-0E00F1680FB6}"/>
              </a:ext>
            </a:extLst>
          </p:cNvPr>
          <p:cNvSpPr>
            <a:spLocks noGrp="1"/>
          </p:cNvSpPr>
          <p:nvPr>
            <p:ph type="title"/>
          </p:nvPr>
        </p:nvSpPr>
        <p:spPr>
          <a:xfrm>
            <a:off x="311700" y="246254"/>
            <a:ext cx="8520600" cy="572700"/>
          </a:xfrm>
        </p:spPr>
        <p:txBody>
          <a:bodyPr/>
          <a:lstStyle/>
          <a:p>
            <a:r>
              <a:rPr lang="en-GB" sz="2400"/>
              <a:t>Why past efforts were less than ideal</a:t>
            </a:r>
            <a:endParaRPr lang="en-US" sz="2400"/>
          </a:p>
        </p:txBody>
      </p:sp>
      <p:pic>
        <p:nvPicPr>
          <p:cNvPr id="5" name="Picture 4" descr="A group of people standing next to a magnet&#10;&#10;Description automatically generated">
            <a:extLst>
              <a:ext uri="{FF2B5EF4-FFF2-40B4-BE49-F238E27FC236}">
                <a16:creationId xmlns:a16="http://schemas.microsoft.com/office/drawing/2014/main" id="{08C092EC-66C7-4BB9-8FA1-259F1D576D78}"/>
              </a:ext>
            </a:extLst>
          </p:cNvPr>
          <p:cNvPicPr>
            <a:picLocks noChangeAspect="1"/>
          </p:cNvPicPr>
          <p:nvPr/>
        </p:nvPicPr>
        <p:blipFill>
          <a:blip r:embed="rId3">
            <a:alphaModFix amt="42000"/>
          </a:blip>
          <a:stretch>
            <a:fillRect/>
          </a:stretch>
        </p:blipFill>
        <p:spPr>
          <a:xfrm>
            <a:off x="338276" y="1028700"/>
            <a:ext cx="8565205" cy="3725277"/>
          </a:xfrm>
          <a:prstGeom prst="rect">
            <a:avLst/>
          </a:prstGeom>
        </p:spPr>
      </p:pic>
      <p:sp>
        <p:nvSpPr>
          <p:cNvPr id="3" name="Text Placeholder 2">
            <a:extLst>
              <a:ext uri="{FF2B5EF4-FFF2-40B4-BE49-F238E27FC236}">
                <a16:creationId xmlns:a16="http://schemas.microsoft.com/office/drawing/2014/main" id="{1D8894D9-534E-1925-F953-0B63F41C6C33}"/>
              </a:ext>
            </a:extLst>
          </p:cNvPr>
          <p:cNvSpPr>
            <a:spLocks noGrp="1"/>
          </p:cNvSpPr>
          <p:nvPr>
            <p:ph type="body" idx="1"/>
          </p:nvPr>
        </p:nvSpPr>
        <p:spPr/>
        <p:txBody>
          <a:bodyPr/>
          <a:lstStyle/>
          <a:p>
            <a:pPr marL="114300" indent="0">
              <a:buNone/>
            </a:pPr>
            <a:r>
              <a:rPr lang="en-US"/>
              <a:t>High-quality data — that is, both granular and updated — are hard to find. This is because:</a:t>
            </a:r>
          </a:p>
          <a:p>
            <a:pPr>
              <a:lnSpc>
                <a:spcPct val="150000"/>
              </a:lnSpc>
              <a:buFont typeface="Arial" panose="020B0604020202020204" pitchFamily="34" charset="0"/>
              <a:buChar char="•"/>
            </a:pPr>
            <a:r>
              <a:rPr lang="en-US" sz="1600" b="1"/>
              <a:t>Census </a:t>
            </a:r>
            <a:r>
              <a:rPr lang="en-US" sz="1600"/>
              <a:t>— the most detailed and granular source of data: collected typically every ten years, it collected directly addresses </a:t>
            </a:r>
            <a:r>
              <a:rPr lang="en-US" sz="1600">
                <a:solidFill>
                  <a:srgbClr val="212529"/>
                </a:solidFill>
              </a:rPr>
              <a:t>income or consumption — indicators that have most often been used to capturing poverty in past research. </a:t>
            </a:r>
          </a:p>
          <a:p>
            <a:pPr>
              <a:lnSpc>
                <a:spcPct val="150000"/>
              </a:lnSpc>
              <a:buFont typeface="Arial" panose="020B0604020202020204" pitchFamily="34" charset="0"/>
              <a:buChar char="•"/>
            </a:pPr>
            <a:r>
              <a:rPr lang="en-US" sz="1600" b="1"/>
              <a:t>Survey of household income and expenditure </a:t>
            </a:r>
            <a:r>
              <a:rPr lang="en-US" sz="1600"/>
              <a:t>takes place every three years, data are only available on a much less granular level. </a:t>
            </a:r>
            <a:endParaRPr lang="en-US"/>
          </a:p>
          <a:p>
            <a:pPr marL="114300" indent="0">
              <a:buNone/>
            </a:pPr>
            <a:endParaRPr lang="en-US"/>
          </a:p>
          <a:p>
            <a:pPr>
              <a:lnSpc>
                <a:spcPct val="114999"/>
              </a:lnSpc>
            </a:pPr>
            <a:endParaRPr lang="en-US"/>
          </a:p>
          <a:p>
            <a:pPr>
              <a:lnSpc>
                <a:spcPct val="114999"/>
              </a:lnSpc>
            </a:pPr>
            <a:endParaRPr lang="en-US"/>
          </a:p>
          <a:p>
            <a:pPr>
              <a:lnSpc>
                <a:spcPct val="114999"/>
              </a:lnSpc>
            </a:pPr>
            <a:endParaRPr lang="en-US"/>
          </a:p>
        </p:txBody>
      </p:sp>
      <p:sp>
        <p:nvSpPr>
          <p:cNvPr id="4" name="Slide Number Placeholder 3">
            <a:extLst>
              <a:ext uri="{FF2B5EF4-FFF2-40B4-BE49-F238E27FC236}">
                <a16:creationId xmlns:a16="http://schemas.microsoft.com/office/drawing/2014/main" id="{A2DC7D7F-2209-E982-219A-EE0630C2E9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spTree>
    <p:extLst>
      <p:ext uri="{BB962C8B-B14F-4D97-AF65-F5344CB8AC3E}">
        <p14:creationId xmlns:p14="http://schemas.microsoft.com/office/powerpoint/2010/main" val="407756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F3A1E-F680-DC0A-3483-0E00F1680FB6}"/>
              </a:ext>
            </a:extLst>
          </p:cNvPr>
          <p:cNvSpPr>
            <a:spLocks noGrp="1"/>
          </p:cNvSpPr>
          <p:nvPr>
            <p:ph type="title"/>
          </p:nvPr>
        </p:nvSpPr>
        <p:spPr>
          <a:xfrm>
            <a:off x="311700" y="179019"/>
            <a:ext cx="8520600" cy="639935"/>
          </a:xfrm>
        </p:spPr>
        <p:txBody>
          <a:bodyPr/>
          <a:lstStyle/>
          <a:p>
            <a:r>
              <a:rPr lang="en-GB" sz="2400"/>
              <a:t>What we are doing instead</a:t>
            </a:r>
            <a:endParaRPr lang="en-US" sz="2400"/>
          </a:p>
        </p:txBody>
      </p:sp>
      <p:sp>
        <p:nvSpPr>
          <p:cNvPr id="3" name="Text Placeholder 2">
            <a:extLst>
              <a:ext uri="{FF2B5EF4-FFF2-40B4-BE49-F238E27FC236}">
                <a16:creationId xmlns:a16="http://schemas.microsoft.com/office/drawing/2014/main" id="{1D8894D9-534E-1925-F953-0B63F41C6C33}"/>
              </a:ext>
            </a:extLst>
          </p:cNvPr>
          <p:cNvSpPr>
            <a:spLocks noGrp="1"/>
          </p:cNvSpPr>
          <p:nvPr>
            <p:ph type="body" idx="1"/>
          </p:nvPr>
        </p:nvSpPr>
        <p:spPr>
          <a:xfrm>
            <a:off x="311700" y="720217"/>
            <a:ext cx="8520600" cy="4234806"/>
          </a:xfrm>
        </p:spPr>
        <p:txBody>
          <a:bodyPr/>
          <a:lstStyle/>
          <a:p>
            <a:pPr marL="114300" indent="0">
              <a:lnSpc>
                <a:spcPct val="114999"/>
              </a:lnSpc>
              <a:buNone/>
            </a:pPr>
            <a:r>
              <a:rPr lang="en-US" sz="1600"/>
              <a:t>We now have access to novel sources of data derived from remote sensing and geographic information systems (RS data) as well as mobile operator call detail records (CDR data).</a:t>
            </a:r>
          </a:p>
          <a:p>
            <a:pPr marL="114300" indent="0">
              <a:lnSpc>
                <a:spcPct val="114999"/>
              </a:lnSpc>
              <a:buNone/>
            </a:pPr>
            <a:endParaRPr lang="en-US" sz="1600"/>
          </a:p>
          <a:p>
            <a:pPr marL="114300" indent="0">
              <a:lnSpc>
                <a:spcPct val="114999"/>
              </a:lnSpc>
              <a:buNone/>
            </a:pPr>
            <a:r>
              <a:rPr lang="en-US" sz="1600"/>
              <a:t>Taken together, they offer us a rare look into the ever-changing spatial pattern of socio-economic wellbeing on a much more granular and up-to-date level, beyond the limits of traditional sources like censuses and surveys.</a:t>
            </a:r>
          </a:p>
          <a:p>
            <a:pPr marL="114300" indent="0">
              <a:lnSpc>
                <a:spcPct val="114999"/>
              </a:lnSpc>
              <a:buNone/>
            </a:pPr>
            <a:endParaRPr lang="en-US" sz="1600"/>
          </a:p>
          <a:p>
            <a:pPr marL="114300" indent="0">
              <a:lnSpc>
                <a:spcPct val="114999"/>
              </a:lnSpc>
              <a:buNone/>
            </a:pPr>
            <a:r>
              <a:rPr lang="en-US" sz="1600"/>
              <a:t>RS data capture the </a:t>
            </a:r>
            <a:r>
              <a:rPr lang="en-US" sz="1600" b="1"/>
              <a:t>physical landscape</a:t>
            </a:r>
            <a:r>
              <a:rPr lang="en-US" sz="1600"/>
              <a:t> of a place such as the presence of agricultural land, the compactness of buildings, the connectivity of roads, among many others</a:t>
            </a:r>
          </a:p>
          <a:p>
            <a:pPr marL="0" indent="0">
              <a:lnSpc>
                <a:spcPct val="114999"/>
              </a:lnSpc>
              <a:buNone/>
            </a:pPr>
            <a:endParaRPr lang="en" sz="1600">
              <a:latin typeface="Arial"/>
              <a:cs typeface="Arial"/>
            </a:endParaRPr>
          </a:p>
          <a:p>
            <a:pPr marL="0" indent="0">
              <a:lnSpc>
                <a:spcPct val="114999"/>
              </a:lnSpc>
              <a:buNone/>
            </a:pPr>
            <a:r>
              <a:rPr lang="en" sz="1600" dirty="0"/>
              <a:t>Similarly, monthly mobile credit usage and the prevalence of mobile phone use in an area reflect </a:t>
            </a:r>
            <a:r>
              <a:rPr lang="en" sz="1600" b="1" dirty="0"/>
              <a:t>household access to financial resources</a:t>
            </a:r>
            <a:r>
              <a:rPr lang="en" sz="1600" dirty="0"/>
              <a:t>. Additionally, mobile phone movements and calling network structures may be correlated with </a:t>
            </a:r>
            <a:r>
              <a:rPr lang="en" sz="1600" b="1" dirty="0"/>
              <a:t>remittance flows and economic opportunities.</a:t>
            </a:r>
            <a:endParaRPr lang="en-US" b="1" dirty="0"/>
          </a:p>
          <a:p>
            <a:pPr marL="114300" indent="0">
              <a:lnSpc>
                <a:spcPct val="114999"/>
              </a:lnSpc>
              <a:buNone/>
            </a:pPr>
            <a:endParaRPr lang="en-US" sz="1600"/>
          </a:p>
          <a:p>
            <a:pPr marL="114300" indent="0">
              <a:lnSpc>
                <a:spcPct val="114999"/>
              </a:lnSpc>
              <a:buNone/>
            </a:pPr>
            <a:endParaRPr lang="en-US" sz="1600"/>
          </a:p>
          <a:p>
            <a:pPr marL="114300" indent="0">
              <a:buNone/>
            </a:pPr>
            <a:endParaRPr lang="en-US"/>
          </a:p>
          <a:p>
            <a:pPr>
              <a:lnSpc>
                <a:spcPct val="114999"/>
              </a:lnSpc>
            </a:pPr>
            <a:endParaRPr lang="en-US"/>
          </a:p>
          <a:p>
            <a:pPr>
              <a:lnSpc>
                <a:spcPct val="114999"/>
              </a:lnSpc>
            </a:pPr>
            <a:endParaRPr lang="en-US"/>
          </a:p>
          <a:p>
            <a:pPr>
              <a:lnSpc>
                <a:spcPct val="114999"/>
              </a:lnSpc>
            </a:pPr>
            <a:endParaRPr lang="en-US"/>
          </a:p>
        </p:txBody>
      </p:sp>
      <p:sp>
        <p:nvSpPr>
          <p:cNvPr id="4" name="Slide Number Placeholder 3">
            <a:extLst>
              <a:ext uri="{FF2B5EF4-FFF2-40B4-BE49-F238E27FC236}">
                <a16:creationId xmlns:a16="http://schemas.microsoft.com/office/drawing/2014/main" id="{A2DC7D7F-2209-E982-219A-EE0630C2E9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8</a:t>
            </a:fld>
            <a:endParaRPr lang="en"/>
          </a:p>
        </p:txBody>
      </p:sp>
    </p:spTree>
    <p:extLst>
      <p:ext uri="{BB962C8B-B14F-4D97-AF65-F5344CB8AC3E}">
        <p14:creationId xmlns:p14="http://schemas.microsoft.com/office/powerpoint/2010/main" val="299345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FF94-7EB0-08E4-0B65-FD73E8D2ACC9}"/>
              </a:ext>
            </a:extLst>
          </p:cNvPr>
          <p:cNvSpPr>
            <a:spLocks noGrp="1"/>
          </p:cNvSpPr>
          <p:nvPr>
            <p:ph type="title"/>
          </p:nvPr>
        </p:nvSpPr>
        <p:spPr>
          <a:xfrm>
            <a:off x="265500" y="1233175"/>
            <a:ext cx="4045200" cy="1482300"/>
          </a:xfrm>
        </p:spPr>
        <p:txBody>
          <a:bodyPr spcFirstLastPara="1" wrap="square" lIns="91425" tIns="91425" rIns="91425" bIns="91425" anchor="b" anchorCtr="0">
            <a:normAutofit/>
          </a:bodyPr>
          <a:lstStyle/>
          <a:p>
            <a:r>
              <a:rPr lang="en-LK" b="1" i="0" u="none" strike="noStrike" cap="none">
                <a:latin typeface="Montserrat"/>
                <a:ea typeface="Montserrat"/>
                <a:cs typeface="Montserrat"/>
                <a:sym typeface="Montserrat"/>
              </a:rPr>
              <a:t>Materials and Methods</a:t>
            </a:r>
          </a:p>
        </p:txBody>
      </p:sp>
      <p:sp>
        <p:nvSpPr>
          <p:cNvPr id="4" name="Text Placeholder 2">
            <a:extLst>
              <a:ext uri="{FF2B5EF4-FFF2-40B4-BE49-F238E27FC236}">
                <a16:creationId xmlns:a16="http://schemas.microsoft.com/office/drawing/2014/main" id="{3BE49164-2E17-C937-031D-07224BDC3AB1}"/>
              </a:ext>
            </a:extLst>
          </p:cNvPr>
          <p:cNvSpPr txBox="1">
            <a:spLocks/>
          </p:cNvSpPr>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CDR and RS data</a:t>
            </a:r>
          </a:p>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Poverty Data</a:t>
            </a:r>
          </a:p>
          <a:p>
            <a:pPr marL="457200" indent="-342900">
              <a:lnSpc>
                <a:spcPct val="115000"/>
              </a:lnSpc>
              <a:spcAft>
                <a:spcPts val="600"/>
              </a:spcAft>
              <a:buClr>
                <a:schemeClr val="dk2"/>
              </a:buClr>
              <a:buSzPts val="1800"/>
              <a:buFont typeface="Roboto"/>
              <a:buChar char="●"/>
            </a:pPr>
            <a:r>
              <a:rPr lang="en-US" sz="1800" b="0" i="0" u="none" strike="noStrike" cap="none">
                <a:solidFill>
                  <a:schemeClr val="dk2"/>
                </a:solidFill>
                <a:latin typeface="Roboto"/>
                <a:ea typeface="Roboto"/>
                <a:cs typeface="Roboto"/>
                <a:sym typeface="Roboto"/>
              </a:rPr>
              <a:t>Spatial Scale and Data Processing</a:t>
            </a:r>
          </a:p>
          <a:p>
            <a:pPr marL="457200" indent="-342900">
              <a:lnSpc>
                <a:spcPct val="115000"/>
              </a:lnSpc>
              <a:spcAft>
                <a:spcPts val="600"/>
              </a:spcAft>
              <a:buClr>
                <a:schemeClr val="dk2"/>
              </a:buClr>
              <a:buSzPts val="1800"/>
              <a:buFont typeface="Roboto"/>
              <a:buChar char="●"/>
            </a:pPr>
            <a:endParaRPr lang="en-US" sz="1800" b="0" i="0" u="none" strike="noStrike" cap="none">
              <a:solidFill>
                <a:schemeClr val="dk2"/>
              </a:solidFill>
              <a:latin typeface="Roboto"/>
              <a:ea typeface="Roboto"/>
              <a:cs typeface="Roboto"/>
              <a:sym typeface="Roboto"/>
            </a:endParaRPr>
          </a:p>
        </p:txBody>
      </p:sp>
      <p:sp>
        <p:nvSpPr>
          <p:cNvPr id="3" name="Slide Number Placeholder 2">
            <a:extLst>
              <a:ext uri="{FF2B5EF4-FFF2-40B4-BE49-F238E27FC236}">
                <a16:creationId xmlns:a16="http://schemas.microsoft.com/office/drawing/2014/main" id="{432BE408-9F43-B47C-DB06-D6B92BB9DCCF}"/>
              </a:ext>
            </a:extLst>
          </p:cNvPr>
          <p:cNvSpPr>
            <a:spLocks noGrp="1"/>
          </p:cNvSpPr>
          <p:nvPr>
            <p:ph type="sldNum" idx="12"/>
          </p:nvPr>
        </p:nvSpPr>
        <p:spPr>
          <a:xfrm>
            <a:off x="8472458" y="4663217"/>
            <a:ext cx="548700" cy="393600"/>
          </a:xfrm>
        </p:spPr>
        <p:txBody>
          <a:bodyPr spcFirstLastPara="1" wrap="square" lIns="91425" tIns="91425" rIns="91425" bIns="91425" anchor="ctr" anchorCtr="0">
            <a:normAutofit/>
          </a:bodyPr>
          <a:lstStyle/>
          <a:p>
            <a:pPr>
              <a:lnSpc>
                <a:spcPct val="90000"/>
              </a:lnSpc>
              <a:spcAft>
                <a:spcPts val="600"/>
              </a:spcAft>
            </a:pPr>
            <a:fld id="{00000000-1234-1234-1234-123412341234}" type="slidenum">
              <a:rPr lang="en" sz="900"/>
              <a:pPr>
                <a:lnSpc>
                  <a:spcPct val="90000"/>
                </a:lnSpc>
                <a:spcAft>
                  <a:spcPts val="600"/>
                </a:spcAft>
              </a:pPr>
              <a:t>9</a:t>
            </a:fld>
            <a:endParaRPr lang="en" sz="900"/>
          </a:p>
        </p:txBody>
      </p:sp>
    </p:spTree>
    <p:extLst>
      <p:ext uri="{BB962C8B-B14F-4D97-AF65-F5344CB8AC3E}">
        <p14:creationId xmlns:p14="http://schemas.microsoft.com/office/powerpoint/2010/main" val="3030732720"/>
      </p:ext>
    </p:extLst>
  </p:cSld>
  <p:clrMapOvr>
    <a:masterClrMapping/>
  </p:clrMapOvr>
</p:sld>
</file>

<file path=ppt/theme/theme1.xml><?xml version="1.0" encoding="utf-8"?>
<a:theme xmlns:a="http://schemas.openxmlformats.org/drawingml/2006/main" name="LIRNEasia">
  <a:themeElements>
    <a:clrScheme name="Simple Light">
      <a:dk1>
        <a:srgbClr val="A51212"/>
      </a:dk1>
      <a:lt1>
        <a:srgbClr val="F26836"/>
      </a:lt1>
      <a:dk2>
        <a:srgbClr val="231F20"/>
      </a:dk2>
      <a:lt2>
        <a:srgbClr val="FFFFFF"/>
      </a:lt2>
      <a:accent1>
        <a:srgbClr val="F99E2A"/>
      </a:accent1>
      <a:accent2>
        <a:srgbClr val="DB7025"/>
      </a:accent2>
      <a:accent3>
        <a:srgbClr val="DB3B25"/>
      </a:accent3>
      <a:accent4>
        <a:srgbClr val="F92A3C"/>
      </a:accent4>
      <a:accent5>
        <a:srgbClr val="03A685"/>
      </a:accent5>
      <a:accent6>
        <a:srgbClr val="35F2CD"/>
      </a:accent6>
      <a:hlink>
        <a:srgbClr val="35F2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{430259C4-E1BF-4145-A088-B28749714FBF}tf10001070</Template>
  <TotalTime>0</TotalTime>
  <Words>2413</Words>
  <Application>Microsoft Macintosh PowerPoint</Application>
  <PresentationFormat>On-screen Show (16:9)</PresentationFormat>
  <Paragraphs>271</Paragraphs>
  <Slides>40</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Menlo</vt:lpstr>
      <vt:lpstr>AdvOT919a0533.B</vt:lpstr>
      <vt:lpstr>Helvetica</vt:lpstr>
      <vt:lpstr>Roboto</vt:lpstr>
      <vt:lpstr>Montserrat</vt:lpstr>
      <vt:lpstr>Lato</vt:lpstr>
      <vt:lpstr>-webkit-standard</vt:lpstr>
      <vt:lpstr>Söhne</vt:lpstr>
      <vt:lpstr>Arial</vt:lpstr>
      <vt:lpstr>Avenir Next LT Pro</vt:lpstr>
      <vt:lpstr>AdvTTc999d02f</vt:lpstr>
      <vt:lpstr>Ubuntu</vt:lpstr>
      <vt:lpstr>LIRNEasia</vt:lpstr>
      <vt:lpstr>Mapping poverty using call detail records and remote sensing data</vt:lpstr>
      <vt:lpstr>Chapters</vt:lpstr>
      <vt:lpstr>Introduction</vt:lpstr>
      <vt:lpstr>Poverty problems</vt:lpstr>
      <vt:lpstr>PowerPoint Presentation</vt:lpstr>
      <vt:lpstr>What makes an ideal poverty map</vt:lpstr>
      <vt:lpstr>Why past efforts were less than ideal</vt:lpstr>
      <vt:lpstr>What we are doing instead</vt:lpstr>
      <vt:lpstr>Materials and Methods</vt:lpstr>
      <vt:lpstr>CDR and RS Data</vt:lpstr>
      <vt:lpstr>CDR  and RS Data </vt:lpstr>
      <vt:lpstr>Poverty Data</vt:lpstr>
      <vt:lpstr>PCA Results</vt:lpstr>
      <vt:lpstr>Spatial Scale and Data Processing</vt:lpstr>
      <vt:lpstr>Spatial Scale and Data Processing</vt:lpstr>
      <vt:lpstr>Spatial Scale and Data Processing</vt:lpstr>
      <vt:lpstr>Spatial Scale and Data Processing</vt:lpstr>
      <vt:lpstr>Spatial Scale and Data Processing</vt:lpstr>
      <vt:lpstr>Our Approach and Goals</vt:lpstr>
      <vt:lpstr>Goal 01: Can CDR and RS  data be used to reliably estimate poverty in Sri Lanka? </vt:lpstr>
      <vt:lpstr>Frequentist Models</vt:lpstr>
      <vt:lpstr>Frequentist Models</vt:lpstr>
      <vt:lpstr>Frequentist Models</vt:lpstr>
      <vt:lpstr>Frequentist Models</vt:lpstr>
      <vt:lpstr>Frequentist Models</vt:lpstr>
      <vt:lpstr>Frequentist Models</vt:lpstr>
      <vt:lpstr>Frequentist Models</vt:lpstr>
      <vt:lpstr>Frequentist Models</vt:lpstr>
      <vt:lpstr>Bayesian Models</vt:lpstr>
      <vt:lpstr>Bayesian Models</vt:lpstr>
      <vt:lpstr>Bayesian Models</vt:lpstr>
      <vt:lpstr>Bayesian Models</vt:lpstr>
      <vt:lpstr>Bayesian Models</vt:lpstr>
      <vt:lpstr>Bayesian Models</vt:lpstr>
      <vt:lpstr>Bayesian Models</vt:lpstr>
      <vt:lpstr>Goal 02: Are these estimates more accurate in urban areas, rural areas or at the national level?  </vt:lpstr>
      <vt:lpstr>Goal 02: Are these estimates more accurate in urban areas, rural areas or at the national level?  </vt:lpstr>
      <vt:lpstr>Discussion</vt:lpstr>
      <vt:lpstr>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poverty using mobile phone and satellite data</dc:title>
  <cp:lastModifiedBy>Chanuka Algama</cp:lastModifiedBy>
  <cp:revision>1</cp:revision>
  <dcterms:modified xsi:type="dcterms:W3CDTF">2024-02-12T12:36:29Z</dcterms:modified>
</cp:coreProperties>
</file>